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Default Extension="wdp" ContentType="image/vnd.ms-photo"/>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56" r:id="rId1"/>
  </p:sldMasterIdLst>
  <p:notesMasterIdLst>
    <p:notesMasterId r:id="rId33"/>
  </p:notesMasterIdLst>
  <p:sldIdLst>
    <p:sldId id="259" r:id="rId2"/>
    <p:sldId id="256" r:id="rId3"/>
    <p:sldId id="300" r:id="rId4"/>
    <p:sldId id="289" r:id="rId5"/>
    <p:sldId id="257" r:id="rId6"/>
    <p:sldId id="280" r:id="rId7"/>
    <p:sldId id="301" r:id="rId8"/>
    <p:sldId id="307" r:id="rId9"/>
    <p:sldId id="312" r:id="rId10"/>
    <p:sldId id="321" r:id="rId11"/>
    <p:sldId id="302" r:id="rId12"/>
    <p:sldId id="308" r:id="rId13"/>
    <p:sldId id="313" r:id="rId14"/>
    <p:sldId id="320" r:id="rId15"/>
    <p:sldId id="316" r:id="rId16"/>
    <p:sldId id="317" r:id="rId17"/>
    <p:sldId id="318" r:id="rId18"/>
    <p:sldId id="322" r:id="rId19"/>
    <p:sldId id="303" r:id="rId20"/>
    <p:sldId id="309" r:id="rId21"/>
    <p:sldId id="314" r:id="rId22"/>
    <p:sldId id="304" r:id="rId23"/>
    <p:sldId id="310" r:id="rId24"/>
    <p:sldId id="315" r:id="rId25"/>
    <p:sldId id="305" r:id="rId26"/>
    <p:sldId id="267" r:id="rId27"/>
    <p:sldId id="323" r:id="rId28"/>
    <p:sldId id="266" r:id="rId29"/>
    <p:sldId id="299" r:id="rId30"/>
    <p:sldId id="296" r:id="rId31"/>
    <p:sldId id="29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 xmlns:p14="http://schemas.microsoft.com/office/powerpoint/2010/main" xmlns:p="http://schemas.openxmlformats.org/presentationml/2006/main" xmlns:r="http://schemas.openxmlformats.org/officeDocument/2006/relationships" xmlns:a="http://schemas.openxmlformats.org/drawingml/2006/main">
          <a:srgbClr val="FF0000"/>
        </p14:laserClr>
      </p:ext>
      <p:ext uri="{2FDB2607-1784-4EEB-B798-7EB5836EED8A}">
        <p14:showMediaCtrls xmlns="" xmlns:p14="http://schemas.microsoft.com/office/powerpoint/2010/main" xmlns:p="http://schemas.openxmlformats.org/presentationml/2006/main" xmlns:r="http://schemas.openxmlformats.org/officeDocument/2006/relationships" xmlns:a="http://schemas.openxmlformats.org/drawingml/2006/main" val="1"/>
      </p:ext>
    </p:extLst>
  </p:showPr>
  <p:extLst>
    <p:ext uri="{E76CE94A-603C-4142-B9EB-6D1370010A27}">
      <p14:discardImageEditData xmlns="" xmlns:p14="http://schemas.microsoft.com/office/powerpoint/2010/main" xmlns:p="http://schemas.openxmlformats.org/presentationml/2006/main" xmlns:r="http://schemas.openxmlformats.org/officeDocument/2006/relationships" xmlns:a="http://schemas.openxmlformats.org/drawingml/2006/main" val="0"/>
    </p:ext>
    <p:ext uri="{D31A062A-798A-4329-ABDD-BBA856620510}">
      <p14:defaultImageDpi xmlns="" xmlns:p14="http://schemas.microsoft.com/office/powerpoint/2010/main" xmlns:p="http://schemas.openxmlformats.org/presentationml/2006/main" xmlns:r="http://schemas.openxmlformats.org/officeDocument/2006/relationships" xmlns:a="http://schemas.openxmlformats.org/drawingml/2006/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6150" autoAdjust="0"/>
    <p:restoredTop sz="94660"/>
  </p:normalViewPr>
  <p:slideViewPr>
    <p:cSldViewPr>
      <p:cViewPr>
        <p:scale>
          <a:sx n="76" d="100"/>
          <a:sy n="76" d="100"/>
        </p:scale>
        <p:origin x="-2600" y="-158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7A22E0-5C9D-45CB-86BF-CC0A93231ECD}" type="datetimeFigureOut">
              <a:rPr lang="en-US" smtClean="0"/>
              <a:pPr/>
              <a:t>8/8/12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2F7CB3-A513-4188-A82A-E4DB74AD9F49}"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146799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Purpose</a:t>
            </a:r>
            <a:r>
              <a:rPr lang="en-US" baseline="0" dirty="0" smtClean="0"/>
              <a:t> of doing the study series</a:t>
            </a:r>
            <a:endParaRPr lang="en-US" dirty="0"/>
          </a:p>
        </p:txBody>
      </p:sp>
      <p:sp>
        <p:nvSpPr>
          <p:cNvPr id="4" name="Slide Number Placeholder 3"/>
          <p:cNvSpPr>
            <a:spLocks noGrp="1"/>
          </p:cNvSpPr>
          <p:nvPr>
            <p:ph type="sldNum" sz="quarter" idx="10"/>
          </p:nvPr>
        </p:nvSpPr>
        <p:spPr/>
        <p:txBody>
          <a:bodyPr/>
          <a:lstStyle/>
          <a:p>
            <a:fld id="{142F7CB3-A513-4188-A82A-E4DB74AD9F49}" type="slidenum">
              <a:rPr lang="en-US" smtClean="0"/>
              <a:pPr/>
              <a:t>4</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11630610"/>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2F7CB3-A513-4188-A82A-E4DB74AD9F49}" type="slidenum">
              <a:rPr lang="en-US" smtClean="0"/>
              <a:pPr/>
              <a:t>8</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146649105"/>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2F7CB3-A513-4188-A82A-E4DB74AD9F49}" type="slidenum">
              <a:rPr lang="en-US" smtClean="0"/>
              <a:pPr/>
              <a:t>12</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146649105"/>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2F7CB3-A513-4188-A82A-E4DB74AD9F49}" type="slidenum">
              <a:rPr lang="en-US" smtClean="0"/>
              <a:pPr/>
              <a:t>16</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146649105"/>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2F7CB3-A513-4188-A82A-E4DB74AD9F49}" type="slidenum">
              <a:rPr lang="en-US" smtClean="0"/>
              <a:pPr/>
              <a:t>20</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146649105"/>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2F7CB3-A513-4188-A82A-E4DB74AD9F49}" type="slidenum">
              <a:rPr lang="en-US" smtClean="0"/>
              <a:pPr/>
              <a:t>23</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146649105"/>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2F7CB3-A513-4188-A82A-E4DB74AD9F49}" type="slidenum">
              <a:rPr lang="en-US" smtClean="0"/>
              <a:pPr/>
              <a:t>26</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146649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564CF2E0-CCC4-4E1E-9902-C3C36AB3FDA4}" type="datetimeFigureOut">
              <a:rPr lang="en-US" smtClean="0"/>
              <a:pPr/>
              <a:t>8/8/12</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kumimoji="0"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F42FDE4-A7DD-41A7-A0A6-9B649FB43336}" type="slidenum">
              <a:rPr kumimoji="0" lang="en-US" smtClean="0"/>
              <a:pPr/>
              <a:t>‹#›</a:t>
            </a:fld>
            <a:endParaRPr kumimoji="0" lang="en-US" sz="1400" dirty="0">
              <a:solidFill>
                <a:srgbClr val="FFFFFF"/>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4CF2E0-CCC4-4E1E-9902-C3C36AB3FDA4}" type="datetimeFigureOut">
              <a:rPr lang="en-US" smtClean="0"/>
              <a:pPr/>
              <a:t>8/8/12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4CF2E0-CCC4-4E1E-9902-C3C36AB3FDA4}" type="datetimeFigureOut">
              <a:rPr lang="en-US" smtClean="0"/>
              <a:pPr/>
              <a:t>8/8/12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4CF2E0-CCC4-4E1E-9902-C3C36AB3FDA4}" type="datetimeFigureOut">
              <a:rPr lang="en-US" smtClean="0"/>
              <a:pPr/>
              <a:t>8/8/12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4CF2E0-CCC4-4E1E-9902-C3C36AB3FDA4}" type="datetimeFigureOut">
              <a:rPr lang="en-US" smtClean="0"/>
              <a:pPr/>
              <a:t>8/8/12</a:t>
            </a:fld>
            <a:endParaRPr lang="en-US"/>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64CF2E0-CCC4-4E1E-9902-C3C36AB3FDA4}" type="datetimeFigureOut">
              <a:rPr lang="en-US" smtClean="0"/>
              <a:pPr/>
              <a:t>8/8/12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64CF2E0-CCC4-4E1E-9902-C3C36AB3FDA4}" type="datetimeFigureOut">
              <a:rPr lang="en-US" smtClean="0"/>
              <a:pPr/>
              <a:t>8/8/12</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4CF2E0-CCC4-4E1E-9902-C3C36AB3FDA4}" type="datetimeFigureOut">
              <a:rPr lang="en-US" smtClean="0"/>
              <a:pPr/>
              <a:t>8/8/12</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CF2E0-CCC4-4E1E-9902-C3C36AB3FDA4}" type="datetimeFigureOut">
              <a:rPr lang="en-US" smtClean="0"/>
              <a:pPr/>
              <a:t>8/8/12</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64CF2E0-CCC4-4E1E-9902-C3C36AB3FDA4}" type="datetimeFigureOut">
              <a:rPr lang="en-US" smtClean="0"/>
              <a:pPr/>
              <a:t>8/8/12</a:t>
            </a:fld>
            <a:endParaRPr lang="en-US"/>
          </a:p>
        </p:txBody>
      </p:sp>
      <p:sp>
        <p:nvSpPr>
          <p:cNvPr id="7" name="Slide Number Placeholder 6"/>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kumimoji="0"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4CF2E0-CCC4-4E1E-9902-C3C36AB3FDA4}" type="datetimeFigureOut">
              <a:rPr lang="en-US" smtClean="0"/>
              <a:pPr/>
              <a:t>8/8/12</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kumimoji="0" lang="en-US" dirty="0"/>
          </a:p>
        </p:txBody>
      </p:sp>
      <p:sp>
        <p:nvSpPr>
          <p:cNvPr id="7" name="Slide Number Placeholder 6"/>
          <p:cNvSpPr>
            <a:spLocks noGrp="1"/>
          </p:cNvSpPr>
          <p:nvPr>
            <p:ph type="sldNum" sz="quarter" idx="12"/>
          </p:nvPr>
        </p:nvSpPr>
        <p:spPr/>
        <p:txBody>
          <a:bodyPr/>
          <a:lstStyle/>
          <a:p>
            <a:fld id="{6F42FDE4-A7DD-41A7-A0A6-9B649FB43336}" type="slidenum">
              <a:rPr kumimoji="0" lang="en-US" smtClean="0"/>
              <a:pPr/>
              <a:t>‹#›</a:t>
            </a:fld>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pPr algn="r" eaLnBrk="1" latinLnBrk="0" hangingPunct="1"/>
            <a:fld id="{564CF2E0-CCC4-4E1E-9902-C3C36AB3FDA4}" type="datetimeFigureOut">
              <a:rPr lang="en-US" smtClean="0"/>
              <a:pPr algn="r" eaLnBrk="1" latinLnBrk="0" hangingPunct="1"/>
              <a:t>8/8/12</a:t>
            </a:fld>
            <a:endParaRPr lang="en-US" sz="1400" dirty="0">
              <a:solidFill>
                <a:schemeClr val="tx2"/>
              </a:solidFill>
            </a:endParaRP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kumimoji="0" lang="en-US" sz="1400" dirty="0">
              <a:solidFill>
                <a:schemeClr val="tx2"/>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pPr algn="ctr" eaLnBrk="1" latinLnBrk="0" hangingPunct="1"/>
            <a:fld id="{6F42FDE4-A7DD-41A7-A0A6-9B649FB43336}" type="slidenum">
              <a:rPr kumimoji="0" lang="en-US" smtClean="0"/>
              <a:pPr algn="ctr" eaLnBrk="1" latinLnBrk="0" hangingPunct="1"/>
              <a:t>‹#›</a:t>
            </a:fld>
            <a:endParaRPr kumimoji="0" lang="en-US" sz="1400" dirty="0">
              <a:solidFill>
                <a:srgbClr val="FFFFFF"/>
              </a:solidFill>
              <a:latin typeface="+mj-lt"/>
              <a:ea typeface="+mj-ea"/>
              <a:cs typeface="+mj-cs"/>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microsoft.com/office/2007/relationships/hdphoto" Target="../media/hdphoto4.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microsoft.com/office/2007/relationships/hdphoto" Target="../media/hdphoto4.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microsoft.com/office/2007/relationships/hdphoto" Target="../media/hdphoto4.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microsoft.com/office/2007/relationships/hdphoto" Target="../media/hdphoto4.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microsoft.com/office/2007/relationships/hdphoto" Target="../media/hdphoto4.wdp"/></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microsoft.com/office/2007/relationships/hdphoto" Target="../media/hdphoto4.wd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9" Type="http://schemas.openxmlformats.org/officeDocument/2006/relationships/hyperlink" Target="http://biblegateway.com/cgi-bin/bible?language=english&amp;version=NIV&amp;passage=1+Thessalonians+2:13" TargetMode="External"/><Relationship Id="rId20" Type="http://schemas.openxmlformats.org/officeDocument/2006/relationships/hyperlink" Target="http://biblegateway.com/cgi-bin/bible?language=english&amp;version=NIV&amp;passage=Proverbs+30:5-6" TargetMode="External"/><Relationship Id="rId21" Type="http://schemas.openxmlformats.org/officeDocument/2006/relationships/hyperlink" Target="http://biblegateway.com/cgi-bin/bible?language=english&amp;version=NIV&amp;passage=Proverbs+28:9" TargetMode="External"/><Relationship Id="rId10" Type="http://schemas.openxmlformats.org/officeDocument/2006/relationships/hyperlink" Target="http://biblegateway.com/cgi-bin/bible?language=english&amp;version=NIV&amp;passage=Psalms+119:60" TargetMode="External"/><Relationship Id="rId11" Type="http://schemas.openxmlformats.org/officeDocument/2006/relationships/hyperlink" Target="http://biblegateway.com/cgi-bin/bible?language=english&amp;version=NIV&amp;passage=2+Timothy+4:2-3" TargetMode="External"/><Relationship Id="rId12" Type="http://schemas.openxmlformats.org/officeDocument/2006/relationships/hyperlink" Target="http://biblegateway.com/cgi-bin/bible?language=english&amp;version=NIV&amp;passage=Ezekiel+33:30-33" TargetMode="External"/><Relationship Id="rId13" Type="http://schemas.openxmlformats.org/officeDocument/2006/relationships/hyperlink" Target="http://biblegateway.com/cgi-bin/bible?language=english&amp;version=NIV&amp;passage=Jude+3" TargetMode="External"/><Relationship Id="rId14" Type="http://schemas.openxmlformats.org/officeDocument/2006/relationships/hyperlink" Target="http://biblegateway.com/cgi-bin/bible?language=english&amp;version=NIV&amp;passage=1+Corinthians+4:4" TargetMode="External"/><Relationship Id="rId15" Type="http://schemas.openxmlformats.org/officeDocument/2006/relationships/hyperlink" Target="http://biblegateway.com/cgi-bin/bible?language=english&amp;version=NIV&amp;passage=2+Peter+1:19-21" TargetMode="External"/><Relationship Id="rId16" Type="http://schemas.openxmlformats.org/officeDocument/2006/relationships/hyperlink" Target="http://biblegateway.com/cgi-bin/bible?language=english&amp;version=NIV&amp;passage=Proverbs+3:5" TargetMode="External"/><Relationship Id="rId17" Type="http://schemas.openxmlformats.org/officeDocument/2006/relationships/hyperlink" Target="http://biblegateway.com/cgi-bin/bible?language=english&amp;version=NIV&amp;passage=Proverbs+14:12" TargetMode="External"/><Relationship Id="rId18" Type="http://schemas.openxmlformats.org/officeDocument/2006/relationships/hyperlink" Target="http://biblegateway.com/cgi-bin/bible?language=english&amp;version=NIV&amp;passage=Proverbs+16:2" TargetMode="External"/><Relationship Id="rId19" Type="http://schemas.openxmlformats.org/officeDocument/2006/relationships/hyperlink" Target="http://biblegateway.com/cgi-bin/bible?language=english&amp;version=NIV&amp;passage=Proverbs+28:26" TargetMode="External"/><Relationship Id="rId1" Type="http://schemas.openxmlformats.org/officeDocument/2006/relationships/slideLayout" Target="../slideLayouts/slideLayout2.xml"/><Relationship Id="rId2" Type="http://schemas.openxmlformats.org/officeDocument/2006/relationships/hyperlink" Target="http://biblegateway.com/cgi-bin/bible?language=english&amp;version=NIV&amp;passage=John+7:17" TargetMode="External"/><Relationship Id="rId3" Type="http://schemas.openxmlformats.org/officeDocument/2006/relationships/hyperlink" Target="http://biblegateway.com/cgi-bin/bible?language=english&amp;version=NIV&amp;passage=Matthew+13:1-23" TargetMode="External"/><Relationship Id="rId4" Type="http://schemas.openxmlformats.org/officeDocument/2006/relationships/hyperlink" Target="http://biblegateway.com/cgi-bin/bible?language=english&amp;version=NIV&amp;passage=2+Peter+3:16" TargetMode="External"/><Relationship Id="rId5" Type="http://schemas.openxmlformats.org/officeDocument/2006/relationships/hyperlink" Target="http://biblegateway.com/cgi-bin/bible?language=english&amp;version=NIV&amp;passage=Mark+7:6-9" TargetMode="External"/><Relationship Id="rId6" Type="http://schemas.openxmlformats.org/officeDocument/2006/relationships/hyperlink" Target="http://biblegateway.com/cgi-bin/bible?language=english&amp;version=NIV&amp;passage=John+8:31-32" TargetMode="External"/><Relationship Id="rId7" Type="http://schemas.openxmlformats.org/officeDocument/2006/relationships/hyperlink" Target="http://biblegateway.com/cgi-bin/bible?language=english&amp;version=NIV&amp;passage=James+1:22-25" TargetMode="External"/><Relationship Id="rId8" Type="http://schemas.openxmlformats.org/officeDocument/2006/relationships/hyperlink" Target="http://biblegateway.com/cgi-bin/bible?language=english&amp;version=NIV&amp;passage=2+Timothy+2:15"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hyperlink" Target="http://biblegateway.com/cgi-bin/bible?language=english&amp;version=NIV&amp;passage=Romans+10:17" TargetMode="External"/><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microsoft.com/office/2007/relationships/hdphoto" Target="../media/hdphoto3.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11664"/>
          </a:xfrm>
        </p:spPr>
        <p:txBody>
          <a:bodyPr>
            <a:normAutofit/>
          </a:bodyPr>
          <a:lstStyle/>
          <a:p>
            <a:r>
              <a:rPr lang="en-US" b="1" dirty="0" smtClean="0">
                <a:solidFill>
                  <a:schemeClr val="tx1">
                    <a:lumMod val="50000"/>
                    <a:lumOff val="50000"/>
                  </a:schemeClr>
                </a:solidFill>
              </a:rPr>
              <a:t>Study Series: </a:t>
            </a:r>
            <a:r>
              <a:rPr lang="en-US" dirty="0" smtClean="0"/>
              <a:t>The Word of God</a:t>
            </a:r>
            <a:endParaRPr lang="en-US" dirty="0"/>
          </a:p>
        </p:txBody>
      </p:sp>
      <p:pic>
        <p:nvPicPr>
          <p:cNvPr id="4" name="Picture 4" descr="http://www.jtrcga.org/wp-content/uploads/2011/04/StudyApproved.jpg"/>
          <p:cNvPicPr>
            <a:picLocks noChangeAspect="1" noChangeArrowheads="1"/>
          </p:cNvPicPr>
          <p:nvPr/>
        </p:nvPicPr>
        <p:blipFill>
          <a:blip r:embed="rId2" cstate="print">
            <a:duotone>
              <a:prstClr val="black"/>
              <a:schemeClr val="accent1">
                <a:tint val="45000"/>
                <a:satMod val="400000"/>
              </a:schemeClr>
            </a:duotone>
            <a:extLst>
              <a:ext uri="{BEBA8EAE-BF5A-486C-A8C5-ECC9F3942E4B}">
                <a14:imgProps xmlns="" xmlns:a14="http://schemas.microsoft.com/office/drawing/2010/main" xmlns:p="http://schemas.openxmlformats.org/presentationml/2006/main" xmlns:r="http://schemas.openxmlformats.org/officeDocument/2006/relationships" xmlns:a="http://schemas.openxmlformats.org/drawingml/2006/main">
                  <a14:imgLayer r:embed="rId3">
                    <a14:imgEffect>
                      <a14:saturation sat="400000"/>
                    </a14:imgEffect>
                  </a14:imgLayer>
                </a14:imgProps>
              </a:ex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685800" y="1524000"/>
            <a:ext cx="7848600" cy="4800600"/>
          </a:xfrm>
          <a:prstGeom prst="rect">
            <a:avLst/>
          </a:prstGeom>
          <a:ln>
            <a:noFill/>
          </a:ln>
          <a:effectLst>
            <a:softEdge rad="112500"/>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664776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83390" y="5486400"/>
            <a:ext cx="3528510" cy="646664"/>
          </a:xfrm>
        </p:spPr>
        <p:txBody>
          <a:bodyPr>
            <a:normAutofit fontScale="90000"/>
          </a:bodyPr>
          <a:lstStyle/>
          <a:p>
            <a:r>
              <a:rPr lang="en-US" b="1" dirty="0" smtClean="0">
                <a:solidFill>
                  <a:schemeClr val="accent3"/>
                </a:solidFill>
              </a:rPr>
              <a:t>1 Timothy 4:16</a:t>
            </a:r>
            <a:endParaRPr lang="en-US" b="1" dirty="0">
              <a:solidFill>
                <a:schemeClr val="accent3"/>
              </a:solidFill>
            </a:endParaRPr>
          </a:p>
        </p:txBody>
      </p:sp>
      <p:sp>
        <p:nvSpPr>
          <p:cNvPr id="5" name="TextBox 4"/>
          <p:cNvSpPr txBox="1"/>
          <p:nvPr/>
        </p:nvSpPr>
        <p:spPr>
          <a:xfrm>
            <a:off x="4267200" y="0"/>
            <a:ext cx="4114800" cy="523220"/>
          </a:xfrm>
          <a:prstGeom prst="rect">
            <a:avLst/>
          </a:prstGeom>
          <a:noFill/>
        </p:spPr>
        <p:txBody>
          <a:bodyPr wrap="square" rtlCol="0">
            <a:spAutoFit/>
          </a:bodyPr>
          <a:lstStyle/>
          <a:p>
            <a:pPr algn="ctr"/>
            <a:r>
              <a:rPr lang="en-US" sz="2800" b="1" dirty="0" smtClean="0">
                <a:solidFill>
                  <a:srgbClr val="FFFF00"/>
                </a:solidFill>
              </a:rPr>
              <a:t>Memory Scripture</a:t>
            </a:r>
            <a:endParaRPr lang="en-US" sz="2800" b="1" dirty="0">
              <a:solidFill>
                <a:srgbClr val="FFFF00"/>
              </a:solidFill>
            </a:endParaRPr>
          </a:p>
        </p:txBody>
      </p:sp>
      <p:sp>
        <p:nvSpPr>
          <p:cNvPr id="6" name="Content Placeholder 5"/>
          <p:cNvSpPr>
            <a:spLocks noGrp="1"/>
          </p:cNvSpPr>
          <p:nvPr>
            <p:ph idx="1"/>
          </p:nvPr>
        </p:nvSpPr>
        <p:spPr>
          <a:xfrm>
            <a:off x="878541" y="1139223"/>
            <a:ext cx="6777317" cy="3508977"/>
          </a:xfrm>
        </p:spPr>
        <p:txBody>
          <a:bodyPr>
            <a:noAutofit/>
          </a:bodyPr>
          <a:lstStyle/>
          <a:p>
            <a:pPr marL="68580" indent="0" algn="ctr">
              <a:buNone/>
            </a:pPr>
            <a:r>
              <a:rPr lang="en-US" sz="4400" dirty="0" smtClean="0"/>
              <a:t>“Watch </a:t>
            </a:r>
            <a:r>
              <a:rPr lang="en-US" sz="4400" dirty="0"/>
              <a:t>your life and doctrine closely. Persevere in them, because if you do, you will save both yourself and your hearers</a:t>
            </a:r>
            <a:r>
              <a:rPr lang="en-US" sz="4400" dirty="0" smtClean="0"/>
              <a:t>.”</a:t>
            </a:r>
            <a:endParaRPr lang="en-US" sz="4400"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081996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451100" y="5906536"/>
            <a:ext cx="3949700" cy="646664"/>
          </a:xfrm>
        </p:spPr>
        <p:txBody>
          <a:bodyPr>
            <a:normAutofit fontScale="90000"/>
          </a:bodyPr>
          <a:lstStyle/>
          <a:p>
            <a:r>
              <a:rPr lang="en-US" dirty="0" smtClean="0">
                <a:solidFill>
                  <a:schemeClr val="accent3"/>
                </a:solidFill>
              </a:rPr>
              <a:t>Hebrews 4:12-13</a:t>
            </a:r>
            <a:endParaRPr lang="en-US" dirty="0">
              <a:solidFill>
                <a:schemeClr val="accent3"/>
              </a:solidFill>
            </a:endParaRPr>
          </a:p>
        </p:txBody>
      </p:sp>
      <p:sp>
        <p:nvSpPr>
          <p:cNvPr id="5" name="TextBox 4"/>
          <p:cNvSpPr txBox="1"/>
          <p:nvPr/>
        </p:nvSpPr>
        <p:spPr>
          <a:xfrm>
            <a:off x="4267200" y="0"/>
            <a:ext cx="4114800" cy="523220"/>
          </a:xfrm>
          <a:prstGeom prst="rect">
            <a:avLst/>
          </a:prstGeom>
          <a:noFill/>
        </p:spPr>
        <p:txBody>
          <a:bodyPr wrap="square" rtlCol="0">
            <a:spAutoFit/>
          </a:bodyPr>
          <a:lstStyle/>
          <a:p>
            <a:pPr algn="ctr"/>
            <a:r>
              <a:rPr lang="en-US" sz="2800" b="1" dirty="0" smtClean="0">
                <a:solidFill>
                  <a:srgbClr val="FFFF00"/>
                </a:solidFill>
              </a:rPr>
              <a:t>The Word Study</a:t>
            </a:r>
            <a:endParaRPr lang="en-US" sz="2800" b="1" dirty="0">
              <a:solidFill>
                <a:srgbClr val="FFFF00"/>
              </a:solidFill>
            </a:endParaRPr>
          </a:p>
        </p:txBody>
      </p:sp>
      <p:sp>
        <p:nvSpPr>
          <p:cNvPr id="3" name="Rectangle 2"/>
          <p:cNvSpPr/>
          <p:nvPr/>
        </p:nvSpPr>
        <p:spPr>
          <a:xfrm>
            <a:off x="685800" y="838200"/>
            <a:ext cx="7543800" cy="5016758"/>
          </a:xfrm>
          <a:prstGeom prst="rect">
            <a:avLst/>
          </a:prstGeom>
        </p:spPr>
        <p:txBody>
          <a:bodyPr wrap="square">
            <a:spAutoFit/>
          </a:bodyPr>
          <a:lstStyle/>
          <a:p>
            <a:pPr algn="ctr"/>
            <a:r>
              <a:rPr lang="en-US" sz="3200" baseline="30000" dirty="0" smtClean="0"/>
              <a:t>“ </a:t>
            </a:r>
            <a:r>
              <a:rPr lang="en-US" sz="3200" dirty="0"/>
              <a:t>For the word of God is living and active. Sharper than any double-edged sword, it penetrates even to dividing soul and spirit, joints and marrow; it judges the thoughts and attitudes of the heart. </a:t>
            </a:r>
            <a:r>
              <a:rPr lang="en-US" sz="3200" baseline="30000" dirty="0" smtClean="0"/>
              <a:t> </a:t>
            </a:r>
            <a:r>
              <a:rPr lang="en-US" sz="3200" dirty="0"/>
              <a:t>Nothing in all creation is hidden from God’s sight. Everything is uncovered and laid bare before the eyes of him to whom we must give </a:t>
            </a:r>
            <a:r>
              <a:rPr lang="en-US" sz="3200" dirty="0" smtClean="0"/>
              <a:t>account.”</a:t>
            </a:r>
            <a:endParaRPr lang="en-US" sz="3200"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779942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6553200" y="2651831"/>
            <a:ext cx="2097147" cy="2536888"/>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
        <p:nvSpPr>
          <p:cNvPr id="8" name="TextBox 7"/>
          <p:cNvSpPr txBox="1"/>
          <p:nvPr/>
        </p:nvSpPr>
        <p:spPr>
          <a:xfrm>
            <a:off x="707308" y="838200"/>
            <a:ext cx="7581900" cy="646331"/>
          </a:xfrm>
          <a:prstGeom prst="rect">
            <a:avLst/>
          </a:prstGeom>
          <a:noFill/>
        </p:spPr>
        <p:txBody>
          <a:bodyPr wrap="square" rtlCol="0">
            <a:spAutoFit/>
          </a:bodyPr>
          <a:lstStyle/>
          <a:p>
            <a:pPr algn="ctr"/>
            <a:r>
              <a:rPr lang="en-US" sz="3600" b="1" dirty="0" smtClean="0">
                <a:solidFill>
                  <a:schemeClr val="accent2"/>
                </a:solidFill>
              </a:rPr>
              <a:t>THE POINT OF THE PASSAGE</a:t>
            </a:r>
            <a:endParaRPr lang="en-US" sz="3600" b="1" dirty="0">
              <a:solidFill>
                <a:schemeClr val="accent2"/>
              </a:solidFill>
            </a:endParaRPr>
          </a:p>
        </p:txBody>
      </p:sp>
      <p:sp>
        <p:nvSpPr>
          <p:cNvPr id="9" name="TextBox 8"/>
          <p:cNvSpPr txBox="1"/>
          <p:nvPr/>
        </p:nvSpPr>
        <p:spPr>
          <a:xfrm>
            <a:off x="4267200" y="0"/>
            <a:ext cx="4114800" cy="523220"/>
          </a:xfrm>
          <a:prstGeom prst="rect">
            <a:avLst/>
          </a:prstGeom>
          <a:noFill/>
        </p:spPr>
        <p:txBody>
          <a:bodyPr wrap="square" rtlCol="0">
            <a:spAutoFit/>
          </a:bodyPr>
          <a:lstStyle/>
          <a:p>
            <a:pPr algn="ctr"/>
            <a:r>
              <a:rPr lang="en-US" sz="2800" b="1" dirty="0" smtClean="0">
                <a:solidFill>
                  <a:srgbClr val="FFFF00"/>
                </a:solidFill>
              </a:rPr>
              <a:t>The Word Study</a:t>
            </a:r>
            <a:endParaRPr lang="en-US" sz="2800" b="1" dirty="0">
              <a:solidFill>
                <a:srgbClr val="FFFF00"/>
              </a:solidFill>
            </a:endParaRPr>
          </a:p>
        </p:txBody>
      </p:sp>
      <p:sp>
        <p:nvSpPr>
          <p:cNvPr id="2" name="Rectangle 1"/>
          <p:cNvSpPr/>
          <p:nvPr/>
        </p:nvSpPr>
        <p:spPr>
          <a:xfrm>
            <a:off x="584200" y="1676400"/>
            <a:ext cx="6328492" cy="3970318"/>
          </a:xfrm>
          <a:prstGeom prst="rect">
            <a:avLst/>
          </a:prstGeom>
        </p:spPr>
        <p:txBody>
          <a:bodyPr wrap="square">
            <a:spAutoFit/>
          </a:bodyPr>
          <a:lstStyle/>
          <a:p>
            <a:pPr marL="292100" lvl="0" indent="-292100"/>
            <a:r>
              <a:rPr lang="en-US" sz="2800" dirty="0"/>
              <a:t>♦ </a:t>
            </a:r>
            <a:r>
              <a:rPr lang="en-US" sz="2800" dirty="0" smtClean="0"/>
              <a:t>The word of God will always apply to our life because it deals with our hearts; not culture</a:t>
            </a:r>
          </a:p>
          <a:p>
            <a:pPr marL="292100" lvl="0" indent="-292100"/>
            <a:endParaRPr lang="en-US" sz="2800" dirty="0" smtClean="0"/>
          </a:p>
          <a:p>
            <a:pPr marL="292100" lvl="0" indent="-292100"/>
            <a:r>
              <a:rPr lang="en-US" sz="2800" dirty="0" smtClean="0"/>
              <a:t>♦ The word has penetrating and exposing power</a:t>
            </a:r>
          </a:p>
          <a:p>
            <a:pPr lvl="0"/>
            <a:endParaRPr lang="en-US" sz="2800" dirty="0" smtClean="0"/>
          </a:p>
          <a:p>
            <a:pPr marL="342900" lvl="0" indent="-342900"/>
            <a:r>
              <a:rPr lang="en-US" sz="2800" dirty="0" smtClean="0"/>
              <a:t>♦ We </a:t>
            </a:r>
            <a:r>
              <a:rPr lang="en-US" sz="2800" dirty="0"/>
              <a:t>will give a full accounting to </a:t>
            </a:r>
            <a:r>
              <a:rPr lang="en-US" sz="2800" dirty="0" smtClean="0"/>
              <a:t>God. No hiding.</a:t>
            </a:r>
            <a:endParaRPr lang="en-US" sz="2800"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47653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6" descr="http://4.bp.blogspot.com/_xQBb-Qv9S5o/S-6mKY-6V9I/AAAAAAAAAYE/xZo5eL9ofsA/s1600/question-mark3a.jpg"/>
          <p:cNvPicPr>
            <a:picLocks noChangeAspect="1" noChangeArrowheads="1"/>
          </p:cNvPicPr>
          <p:nvPr/>
        </p:nvPicPr>
        <p:blipFill>
          <a:blip r:embed="rId2" cstate="print">
            <a:duotone>
              <a:schemeClr val="accent1">
                <a:shade val="45000"/>
                <a:satMod val="135000"/>
              </a:schemeClr>
              <a:prstClr val="white"/>
            </a:duotone>
            <a:extLst>
              <a:ext uri="{BEBA8EAE-BF5A-486C-A8C5-ECC9F3942E4B}">
                <a14:imgProps xmlns="" xmlns:a14="http://schemas.microsoft.com/office/drawing/2010/main" xmlns:p="http://schemas.openxmlformats.org/presentationml/2006/main" xmlns:r="http://schemas.openxmlformats.org/officeDocument/2006/relationships" xmlns:a="http://schemas.openxmlformats.org/drawingml/2006/main">
                  <a14:imgLayer r:embed="rId3">
                    <a14:imgEffect>
                      <a14:artisticPlasticWrap/>
                    </a14:imgEffect>
                    <a14:imgEffect>
                      <a14:sharpenSoften amount="50000"/>
                    </a14:imgEffect>
                  </a14:imgLayer>
                </a14:imgProps>
              </a:ex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6400800" y="2209800"/>
            <a:ext cx="2198914" cy="4257675"/>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sp>
        <p:nvSpPr>
          <p:cNvPr id="10" name="TextBox 9"/>
          <p:cNvSpPr txBox="1"/>
          <p:nvPr/>
        </p:nvSpPr>
        <p:spPr>
          <a:xfrm>
            <a:off x="4267200" y="0"/>
            <a:ext cx="4114800" cy="523220"/>
          </a:xfrm>
          <a:prstGeom prst="rect">
            <a:avLst/>
          </a:prstGeom>
          <a:noFill/>
        </p:spPr>
        <p:txBody>
          <a:bodyPr wrap="square" rtlCol="0">
            <a:spAutoFit/>
          </a:bodyPr>
          <a:lstStyle/>
          <a:p>
            <a:pPr algn="ctr"/>
            <a:r>
              <a:rPr lang="en-US" sz="2800" b="1" dirty="0" smtClean="0">
                <a:solidFill>
                  <a:srgbClr val="FFFF00"/>
                </a:solidFill>
              </a:rPr>
              <a:t>The Word Study</a:t>
            </a:r>
            <a:endParaRPr lang="en-US" sz="2800" b="1" dirty="0">
              <a:solidFill>
                <a:srgbClr val="FFFF00"/>
              </a:solidFill>
            </a:endParaRPr>
          </a:p>
        </p:txBody>
      </p:sp>
      <p:sp>
        <p:nvSpPr>
          <p:cNvPr id="11" name="TextBox 10"/>
          <p:cNvSpPr txBox="1"/>
          <p:nvPr/>
        </p:nvSpPr>
        <p:spPr>
          <a:xfrm>
            <a:off x="990600" y="838200"/>
            <a:ext cx="7010400" cy="646331"/>
          </a:xfrm>
          <a:prstGeom prst="rect">
            <a:avLst/>
          </a:prstGeom>
          <a:noFill/>
        </p:spPr>
        <p:txBody>
          <a:bodyPr wrap="square" rtlCol="0">
            <a:spAutoFit/>
          </a:bodyPr>
          <a:lstStyle/>
          <a:p>
            <a:pPr algn="ctr"/>
            <a:r>
              <a:rPr lang="en-US" sz="3600" b="1" dirty="0" smtClean="0">
                <a:solidFill>
                  <a:schemeClr val="accent1">
                    <a:lumMod val="75000"/>
                  </a:schemeClr>
                </a:solidFill>
                <a:effectLst>
                  <a:outerShdw blurRad="38100" dist="38100" dir="2700000" algn="tl">
                    <a:srgbClr val="000000">
                      <a:alpha val="43137"/>
                    </a:srgbClr>
                  </a:outerShdw>
                </a:effectLst>
                <a:cs typeface="Aharoni" pitchFamily="2" charset="-79"/>
              </a:rPr>
              <a:t>The Purposeful Question </a:t>
            </a:r>
            <a:endParaRPr lang="en-US" sz="3600" b="1" dirty="0">
              <a:solidFill>
                <a:schemeClr val="accent1">
                  <a:lumMod val="75000"/>
                </a:schemeClr>
              </a:solidFill>
              <a:effectLst>
                <a:outerShdw blurRad="38100" dist="38100" dir="2700000" algn="tl">
                  <a:srgbClr val="000000">
                    <a:alpha val="43137"/>
                  </a:srgbClr>
                </a:outerShdw>
              </a:effectLst>
              <a:cs typeface="Aharoni" pitchFamily="2" charset="-79"/>
            </a:endParaRPr>
          </a:p>
        </p:txBody>
      </p:sp>
      <p:sp>
        <p:nvSpPr>
          <p:cNvPr id="2" name="Rectangle 1"/>
          <p:cNvSpPr/>
          <p:nvPr/>
        </p:nvSpPr>
        <p:spPr>
          <a:xfrm>
            <a:off x="762000" y="1752600"/>
            <a:ext cx="5943600" cy="5262979"/>
          </a:xfrm>
          <a:prstGeom prst="rect">
            <a:avLst/>
          </a:prstGeom>
        </p:spPr>
        <p:txBody>
          <a:bodyPr wrap="square">
            <a:spAutoFit/>
          </a:bodyPr>
          <a:lstStyle/>
          <a:p>
            <a:r>
              <a:rPr lang="en-US" sz="2800" dirty="0" smtClean="0"/>
              <a:t>What were the consequences when God’s people  </a:t>
            </a:r>
            <a:r>
              <a:rPr lang="en-US" sz="2800" dirty="0"/>
              <a:t>refuse to listen to his voice</a:t>
            </a:r>
            <a:r>
              <a:rPr lang="en-US" sz="2800" dirty="0" smtClean="0"/>
              <a:t>?</a:t>
            </a:r>
          </a:p>
          <a:p>
            <a:endParaRPr lang="en-US" sz="2800" dirty="0"/>
          </a:p>
          <a:p>
            <a:r>
              <a:rPr lang="en-US" sz="2800" dirty="0"/>
              <a:t>Why is it so important to apply the Word to our life now? </a:t>
            </a:r>
            <a:endParaRPr lang="en-US" sz="2800" dirty="0" smtClean="0"/>
          </a:p>
          <a:p>
            <a:endParaRPr lang="en-US" sz="2800" dirty="0"/>
          </a:p>
          <a:p>
            <a:r>
              <a:rPr lang="en-US" sz="2800" dirty="0" smtClean="0"/>
              <a:t>Are there areas of your life that you are afraid to let God’s word penetrate? </a:t>
            </a:r>
          </a:p>
          <a:p>
            <a:endParaRPr lang="en-US" sz="2800" dirty="0" smtClean="0"/>
          </a:p>
          <a:p>
            <a:endParaRPr lang="en-US" sz="2800"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43968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83390" y="5486400"/>
            <a:ext cx="3528510" cy="646664"/>
          </a:xfrm>
        </p:spPr>
        <p:txBody>
          <a:bodyPr>
            <a:normAutofit fontScale="90000"/>
          </a:bodyPr>
          <a:lstStyle/>
          <a:p>
            <a:r>
              <a:rPr lang="en-US" b="1" dirty="0" smtClean="0">
                <a:solidFill>
                  <a:srgbClr val="7030A0"/>
                </a:solidFill>
              </a:rPr>
              <a:t>1 Timothy 4:16</a:t>
            </a:r>
            <a:endParaRPr lang="en-US" b="1" dirty="0">
              <a:solidFill>
                <a:srgbClr val="7030A0"/>
              </a:solidFill>
            </a:endParaRPr>
          </a:p>
        </p:txBody>
      </p:sp>
      <p:sp>
        <p:nvSpPr>
          <p:cNvPr id="5" name="TextBox 4"/>
          <p:cNvSpPr txBox="1"/>
          <p:nvPr/>
        </p:nvSpPr>
        <p:spPr>
          <a:xfrm>
            <a:off x="4267200" y="0"/>
            <a:ext cx="4114800" cy="523220"/>
          </a:xfrm>
          <a:prstGeom prst="rect">
            <a:avLst/>
          </a:prstGeom>
          <a:noFill/>
        </p:spPr>
        <p:txBody>
          <a:bodyPr wrap="square" rtlCol="0">
            <a:spAutoFit/>
          </a:bodyPr>
          <a:lstStyle/>
          <a:p>
            <a:pPr algn="ctr"/>
            <a:r>
              <a:rPr lang="en-US" sz="2800" b="1" dirty="0" smtClean="0">
                <a:solidFill>
                  <a:srgbClr val="FFFF00"/>
                </a:solidFill>
              </a:rPr>
              <a:t>Memory Scripture</a:t>
            </a:r>
            <a:endParaRPr lang="en-US" sz="2800" b="1" dirty="0">
              <a:solidFill>
                <a:srgbClr val="FFFF00"/>
              </a:solidFill>
            </a:endParaRPr>
          </a:p>
        </p:txBody>
      </p:sp>
      <p:sp>
        <p:nvSpPr>
          <p:cNvPr id="6" name="Content Placeholder 5"/>
          <p:cNvSpPr>
            <a:spLocks noGrp="1"/>
          </p:cNvSpPr>
          <p:nvPr>
            <p:ph idx="1"/>
          </p:nvPr>
        </p:nvSpPr>
        <p:spPr>
          <a:xfrm>
            <a:off x="878541" y="1139223"/>
            <a:ext cx="6777317" cy="3508977"/>
          </a:xfrm>
        </p:spPr>
        <p:txBody>
          <a:bodyPr>
            <a:noAutofit/>
          </a:bodyPr>
          <a:lstStyle/>
          <a:p>
            <a:pPr marL="68580" indent="0" algn="ctr">
              <a:buNone/>
            </a:pPr>
            <a:r>
              <a:rPr lang="en-US" sz="4400" dirty="0" smtClean="0"/>
              <a:t>“Watch </a:t>
            </a:r>
            <a:r>
              <a:rPr lang="en-US" sz="4400" dirty="0"/>
              <a:t>your life and doctrine closely. Persevere in them, because if you do, you will save both yourself and your hearers</a:t>
            </a:r>
            <a:r>
              <a:rPr lang="en-US" sz="4400" dirty="0" smtClean="0"/>
              <a:t>.”</a:t>
            </a:r>
            <a:endParaRPr lang="en-US" sz="4400"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0849638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83390" y="5486400"/>
            <a:ext cx="3528510" cy="646664"/>
          </a:xfrm>
        </p:spPr>
        <p:txBody>
          <a:bodyPr>
            <a:normAutofit fontScale="90000"/>
          </a:bodyPr>
          <a:lstStyle/>
          <a:p>
            <a:r>
              <a:rPr lang="en-US" dirty="0" smtClean="0">
                <a:solidFill>
                  <a:schemeClr val="accent3"/>
                </a:solidFill>
              </a:rPr>
              <a:t>1 Timothy 4:16</a:t>
            </a:r>
            <a:endParaRPr lang="en-US" dirty="0">
              <a:solidFill>
                <a:schemeClr val="accent3"/>
              </a:solidFill>
            </a:endParaRPr>
          </a:p>
        </p:txBody>
      </p:sp>
      <p:sp>
        <p:nvSpPr>
          <p:cNvPr id="5" name="TextBox 4"/>
          <p:cNvSpPr txBox="1"/>
          <p:nvPr/>
        </p:nvSpPr>
        <p:spPr>
          <a:xfrm>
            <a:off x="4267200" y="0"/>
            <a:ext cx="4114800" cy="523220"/>
          </a:xfrm>
          <a:prstGeom prst="rect">
            <a:avLst/>
          </a:prstGeom>
          <a:noFill/>
        </p:spPr>
        <p:txBody>
          <a:bodyPr wrap="square" rtlCol="0">
            <a:spAutoFit/>
          </a:bodyPr>
          <a:lstStyle/>
          <a:p>
            <a:pPr algn="ctr"/>
            <a:r>
              <a:rPr lang="en-US" sz="2800" b="1" dirty="0" smtClean="0">
                <a:solidFill>
                  <a:srgbClr val="FFFF00"/>
                </a:solidFill>
              </a:rPr>
              <a:t>The Word Study</a:t>
            </a:r>
            <a:endParaRPr lang="en-US" sz="2800" b="1" dirty="0">
              <a:solidFill>
                <a:srgbClr val="FFFF00"/>
              </a:solidFill>
            </a:endParaRPr>
          </a:p>
        </p:txBody>
      </p:sp>
      <p:sp>
        <p:nvSpPr>
          <p:cNvPr id="6" name="Content Placeholder 5"/>
          <p:cNvSpPr>
            <a:spLocks noGrp="1"/>
          </p:cNvSpPr>
          <p:nvPr>
            <p:ph idx="1"/>
          </p:nvPr>
        </p:nvSpPr>
        <p:spPr>
          <a:xfrm>
            <a:off x="533400" y="1219200"/>
            <a:ext cx="8001000" cy="4194777"/>
          </a:xfrm>
        </p:spPr>
        <p:txBody>
          <a:bodyPr>
            <a:noAutofit/>
          </a:bodyPr>
          <a:lstStyle/>
          <a:p>
            <a:pPr marL="68580" indent="0" algn="ctr">
              <a:buNone/>
            </a:pPr>
            <a:r>
              <a:rPr lang="en-US" sz="3600" dirty="0"/>
              <a:t>“Be diligent in these matters; give yourself wholly to them, so that everyone may see your progress. Watch your life and doctrine closely. Persevere in them, because if you do, you will save both yourself and your hearers</a:t>
            </a:r>
            <a:r>
              <a:rPr lang="en-US" sz="3600" dirty="0" smtClean="0"/>
              <a:t>.”</a:t>
            </a:r>
            <a:endParaRPr lang="en-US" sz="3600"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597954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6172200" y="2681748"/>
            <a:ext cx="2401947" cy="2286000"/>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
        <p:nvSpPr>
          <p:cNvPr id="8" name="TextBox 7"/>
          <p:cNvSpPr txBox="1"/>
          <p:nvPr/>
        </p:nvSpPr>
        <p:spPr>
          <a:xfrm>
            <a:off x="707308" y="838200"/>
            <a:ext cx="7581900" cy="646331"/>
          </a:xfrm>
          <a:prstGeom prst="rect">
            <a:avLst/>
          </a:prstGeom>
          <a:noFill/>
        </p:spPr>
        <p:txBody>
          <a:bodyPr wrap="square" rtlCol="0">
            <a:spAutoFit/>
          </a:bodyPr>
          <a:lstStyle/>
          <a:p>
            <a:pPr algn="ctr"/>
            <a:r>
              <a:rPr lang="en-US" sz="3600" b="1" dirty="0" smtClean="0">
                <a:solidFill>
                  <a:schemeClr val="accent2"/>
                </a:solidFill>
              </a:rPr>
              <a:t>THE POINT OF THE PASSAGE</a:t>
            </a:r>
            <a:endParaRPr lang="en-US" sz="3600" b="1" dirty="0">
              <a:solidFill>
                <a:schemeClr val="accent2"/>
              </a:solidFill>
            </a:endParaRPr>
          </a:p>
        </p:txBody>
      </p:sp>
      <p:sp>
        <p:nvSpPr>
          <p:cNvPr id="9" name="TextBox 8"/>
          <p:cNvSpPr txBox="1"/>
          <p:nvPr/>
        </p:nvSpPr>
        <p:spPr>
          <a:xfrm>
            <a:off x="4267200" y="0"/>
            <a:ext cx="4114800" cy="523220"/>
          </a:xfrm>
          <a:prstGeom prst="rect">
            <a:avLst/>
          </a:prstGeom>
          <a:noFill/>
        </p:spPr>
        <p:txBody>
          <a:bodyPr wrap="square" rtlCol="0">
            <a:spAutoFit/>
          </a:bodyPr>
          <a:lstStyle/>
          <a:p>
            <a:pPr algn="ctr"/>
            <a:r>
              <a:rPr lang="en-US" sz="2800" b="1" dirty="0" smtClean="0">
                <a:solidFill>
                  <a:srgbClr val="FFFF00"/>
                </a:solidFill>
              </a:rPr>
              <a:t>The Word Study</a:t>
            </a:r>
            <a:endParaRPr lang="en-US" sz="2800" b="1" dirty="0">
              <a:solidFill>
                <a:srgbClr val="FFFF00"/>
              </a:solidFill>
            </a:endParaRPr>
          </a:p>
        </p:txBody>
      </p:sp>
      <p:sp>
        <p:nvSpPr>
          <p:cNvPr id="2" name="TextBox 1"/>
          <p:cNvSpPr txBox="1"/>
          <p:nvPr/>
        </p:nvSpPr>
        <p:spPr>
          <a:xfrm>
            <a:off x="496529" y="1931922"/>
            <a:ext cx="5791200" cy="3785652"/>
          </a:xfrm>
          <a:prstGeom prst="rect">
            <a:avLst/>
          </a:prstGeom>
          <a:noFill/>
        </p:spPr>
        <p:txBody>
          <a:bodyPr wrap="square" rtlCol="0">
            <a:spAutoFit/>
          </a:bodyPr>
          <a:lstStyle/>
          <a:p>
            <a:r>
              <a:rPr lang="en-US" sz="3000" dirty="0" smtClean="0"/>
              <a:t>Give yourself wholly to following God’s word and it will change you</a:t>
            </a:r>
          </a:p>
          <a:p>
            <a:endParaRPr lang="en-US" sz="3000" dirty="0" smtClean="0"/>
          </a:p>
          <a:p>
            <a:endParaRPr lang="en-US" sz="3000" dirty="0"/>
          </a:p>
          <a:p>
            <a:r>
              <a:rPr lang="en-US" sz="3000" dirty="0" smtClean="0"/>
              <a:t>A continued changed life will also change those they are around</a:t>
            </a:r>
            <a:endParaRPr lang="en-US"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97991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6" descr="http://4.bp.blogspot.com/_xQBb-Qv9S5o/S-6mKY-6V9I/AAAAAAAAAYE/xZo5eL9ofsA/s1600/question-mark3a.jpg"/>
          <p:cNvPicPr>
            <a:picLocks noChangeAspect="1" noChangeArrowheads="1"/>
          </p:cNvPicPr>
          <p:nvPr/>
        </p:nvPicPr>
        <p:blipFill>
          <a:blip r:embed="rId2" cstate="print">
            <a:duotone>
              <a:schemeClr val="accent1">
                <a:shade val="45000"/>
                <a:satMod val="135000"/>
              </a:schemeClr>
              <a:prstClr val="white"/>
            </a:duotone>
            <a:extLst>
              <a:ext uri="{BEBA8EAE-BF5A-486C-A8C5-ECC9F3942E4B}">
                <a14:imgProps xmlns="" xmlns:a14="http://schemas.microsoft.com/office/drawing/2010/main" xmlns:p="http://schemas.openxmlformats.org/presentationml/2006/main" xmlns:r="http://schemas.openxmlformats.org/officeDocument/2006/relationships" xmlns:a="http://schemas.openxmlformats.org/drawingml/2006/main">
                  <a14:imgLayer r:embed="rId3">
                    <a14:imgEffect>
                      <a14:artisticPlasticWrap/>
                    </a14:imgEffect>
                    <a14:imgEffect>
                      <a14:sharpenSoften amount="50000"/>
                    </a14:imgEffect>
                  </a14:imgLayer>
                </a14:imgProps>
              </a:ex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6400800" y="2209800"/>
            <a:ext cx="2198914" cy="4257675"/>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sp>
        <p:nvSpPr>
          <p:cNvPr id="10" name="TextBox 9"/>
          <p:cNvSpPr txBox="1"/>
          <p:nvPr/>
        </p:nvSpPr>
        <p:spPr>
          <a:xfrm>
            <a:off x="4267200" y="0"/>
            <a:ext cx="4114800" cy="523220"/>
          </a:xfrm>
          <a:prstGeom prst="rect">
            <a:avLst/>
          </a:prstGeom>
          <a:noFill/>
        </p:spPr>
        <p:txBody>
          <a:bodyPr wrap="square" rtlCol="0">
            <a:spAutoFit/>
          </a:bodyPr>
          <a:lstStyle/>
          <a:p>
            <a:pPr algn="ctr"/>
            <a:r>
              <a:rPr lang="en-US" sz="2800" b="1" dirty="0" smtClean="0">
                <a:solidFill>
                  <a:srgbClr val="FFFF00"/>
                </a:solidFill>
              </a:rPr>
              <a:t>The Word Study</a:t>
            </a:r>
            <a:endParaRPr lang="en-US" sz="2800" b="1" dirty="0">
              <a:solidFill>
                <a:srgbClr val="FFFF00"/>
              </a:solidFill>
            </a:endParaRPr>
          </a:p>
        </p:txBody>
      </p:sp>
      <p:sp>
        <p:nvSpPr>
          <p:cNvPr id="11" name="TextBox 10"/>
          <p:cNvSpPr txBox="1"/>
          <p:nvPr/>
        </p:nvSpPr>
        <p:spPr>
          <a:xfrm>
            <a:off x="990600" y="838200"/>
            <a:ext cx="7010400" cy="646331"/>
          </a:xfrm>
          <a:prstGeom prst="rect">
            <a:avLst/>
          </a:prstGeom>
          <a:noFill/>
        </p:spPr>
        <p:txBody>
          <a:bodyPr wrap="square" rtlCol="0">
            <a:spAutoFit/>
          </a:bodyPr>
          <a:lstStyle/>
          <a:p>
            <a:pPr algn="ctr"/>
            <a:r>
              <a:rPr lang="en-US" sz="3600" b="1" dirty="0" smtClean="0">
                <a:solidFill>
                  <a:schemeClr val="accent1">
                    <a:lumMod val="75000"/>
                  </a:schemeClr>
                </a:solidFill>
                <a:effectLst>
                  <a:outerShdw blurRad="38100" dist="38100" dir="2700000" algn="tl">
                    <a:srgbClr val="000000">
                      <a:alpha val="43137"/>
                    </a:srgbClr>
                  </a:outerShdw>
                </a:effectLst>
                <a:cs typeface="Aharoni" pitchFamily="2" charset="-79"/>
              </a:rPr>
              <a:t>The Purposeful Question </a:t>
            </a:r>
            <a:endParaRPr lang="en-US" sz="3600" b="1" dirty="0">
              <a:solidFill>
                <a:schemeClr val="accent1">
                  <a:lumMod val="75000"/>
                </a:schemeClr>
              </a:solidFill>
              <a:effectLst>
                <a:outerShdw blurRad="38100" dist="38100" dir="2700000" algn="tl">
                  <a:srgbClr val="000000">
                    <a:alpha val="43137"/>
                  </a:srgbClr>
                </a:outerShdw>
              </a:effectLst>
              <a:cs typeface="Aharoni" pitchFamily="2" charset="-79"/>
            </a:endParaRPr>
          </a:p>
        </p:txBody>
      </p:sp>
      <p:sp>
        <p:nvSpPr>
          <p:cNvPr id="2" name="Rectangle 1"/>
          <p:cNvSpPr/>
          <p:nvPr/>
        </p:nvSpPr>
        <p:spPr>
          <a:xfrm>
            <a:off x="685800" y="1905000"/>
            <a:ext cx="6324600" cy="4093428"/>
          </a:xfrm>
          <a:prstGeom prst="rect">
            <a:avLst/>
          </a:prstGeom>
        </p:spPr>
        <p:txBody>
          <a:bodyPr wrap="square">
            <a:spAutoFit/>
          </a:bodyPr>
          <a:lstStyle/>
          <a:p>
            <a:r>
              <a:rPr lang="en-US" sz="2600" dirty="0"/>
              <a:t>What does a person’s life look like who gives themselves wholly </a:t>
            </a:r>
            <a:r>
              <a:rPr lang="en-US" sz="2600" dirty="0" smtClean="0"/>
              <a:t>to </a:t>
            </a:r>
            <a:r>
              <a:rPr lang="en-US" sz="2600" dirty="0"/>
              <a:t>following God’s word</a:t>
            </a:r>
            <a:r>
              <a:rPr lang="en-US" sz="2600" dirty="0" smtClean="0"/>
              <a:t>?</a:t>
            </a:r>
          </a:p>
          <a:p>
            <a:endParaRPr lang="en-US" sz="2600" dirty="0"/>
          </a:p>
          <a:p>
            <a:r>
              <a:rPr lang="en-US" sz="2600" dirty="0"/>
              <a:t>What is the result of neglecting either life or doctrine? </a:t>
            </a:r>
            <a:endParaRPr lang="en-US" sz="2600" dirty="0" smtClean="0"/>
          </a:p>
          <a:p>
            <a:endParaRPr lang="en-US" sz="2600" dirty="0"/>
          </a:p>
          <a:p>
            <a:r>
              <a:rPr lang="en-US" sz="2600" dirty="0"/>
              <a:t>How would your life and those around you change if you decide to wholeheartedly obey God’s word? </a:t>
            </a: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04560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83390" y="5486400"/>
            <a:ext cx="3528510" cy="646664"/>
          </a:xfrm>
        </p:spPr>
        <p:txBody>
          <a:bodyPr>
            <a:normAutofit fontScale="90000"/>
          </a:bodyPr>
          <a:lstStyle/>
          <a:p>
            <a:r>
              <a:rPr lang="en-US" b="1" dirty="0" smtClean="0">
                <a:solidFill>
                  <a:srgbClr val="00B0F0"/>
                </a:solidFill>
              </a:rPr>
              <a:t>1 Timothy 4:16</a:t>
            </a:r>
            <a:endParaRPr lang="en-US" b="1" dirty="0">
              <a:solidFill>
                <a:srgbClr val="00B0F0"/>
              </a:solidFill>
            </a:endParaRPr>
          </a:p>
        </p:txBody>
      </p:sp>
      <p:sp>
        <p:nvSpPr>
          <p:cNvPr id="5" name="TextBox 4"/>
          <p:cNvSpPr txBox="1"/>
          <p:nvPr/>
        </p:nvSpPr>
        <p:spPr>
          <a:xfrm>
            <a:off x="4267200" y="0"/>
            <a:ext cx="4114800" cy="523220"/>
          </a:xfrm>
          <a:prstGeom prst="rect">
            <a:avLst/>
          </a:prstGeom>
          <a:noFill/>
        </p:spPr>
        <p:txBody>
          <a:bodyPr wrap="square" rtlCol="0">
            <a:spAutoFit/>
          </a:bodyPr>
          <a:lstStyle/>
          <a:p>
            <a:pPr algn="ctr"/>
            <a:r>
              <a:rPr lang="en-US" sz="2800" b="1" dirty="0" smtClean="0">
                <a:solidFill>
                  <a:srgbClr val="FFFF00"/>
                </a:solidFill>
              </a:rPr>
              <a:t>Memory Scripture</a:t>
            </a:r>
            <a:endParaRPr lang="en-US" sz="2800" b="1" dirty="0">
              <a:solidFill>
                <a:srgbClr val="FFFF00"/>
              </a:solidFill>
            </a:endParaRPr>
          </a:p>
        </p:txBody>
      </p:sp>
      <p:sp>
        <p:nvSpPr>
          <p:cNvPr id="6" name="Content Placeholder 5"/>
          <p:cNvSpPr>
            <a:spLocks noGrp="1"/>
          </p:cNvSpPr>
          <p:nvPr>
            <p:ph idx="1"/>
          </p:nvPr>
        </p:nvSpPr>
        <p:spPr>
          <a:xfrm>
            <a:off x="878541" y="1139223"/>
            <a:ext cx="6777317" cy="3508977"/>
          </a:xfrm>
        </p:spPr>
        <p:txBody>
          <a:bodyPr>
            <a:noAutofit/>
          </a:bodyPr>
          <a:lstStyle/>
          <a:p>
            <a:pPr marL="68580" indent="0" algn="ctr">
              <a:buNone/>
            </a:pPr>
            <a:r>
              <a:rPr lang="en-US" sz="4400" dirty="0" smtClean="0"/>
              <a:t>“Watch </a:t>
            </a:r>
            <a:r>
              <a:rPr lang="en-US" sz="4400" dirty="0"/>
              <a:t>your life and doctrine closely. Persevere in them, because if you do, you will save both yourself and your hearers</a:t>
            </a:r>
            <a:r>
              <a:rPr lang="en-US" sz="4400" dirty="0" smtClean="0"/>
              <a:t>.”</a:t>
            </a:r>
            <a:endParaRPr lang="en-US" sz="4400"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0819964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387600" y="5410200"/>
            <a:ext cx="3949700" cy="646664"/>
          </a:xfrm>
        </p:spPr>
        <p:txBody>
          <a:bodyPr>
            <a:normAutofit fontScale="90000"/>
          </a:bodyPr>
          <a:lstStyle/>
          <a:p>
            <a:pPr algn="ctr"/>
            <a:r>
              <a:rPr lang="en-US" dirty="0" smtClean="0">
                <a:solidFill>
                  <a:schemeClr val="accent3"/>
                </a:solidFill>
              </a:rPr>
              <a:t>John 8:31-32</a:t>
            </a:r>
            <a:endParaRPr lang="en-US" dirty="0">
              <a:solidFill>
                <a:schemeClr val="accent3"/>
              </a:solidFill>
            </a:endParaRPr>
          </a:p>
        </p:txBody>
      </p:sp>
      <p:sp>
        <p:nvSpPr>
          <p:cNvPr id="5" name="TextBox 4"/>
          <p:cNvSpPr txBox="1"/>
          <p:nvPr/>
        </p:nvSpPr>
        <p:spPr>
          <a:xfrm>
            <a:off x="4267200" y="0"/>
            <a:ext cx="4114800" cy="523220"/>
          </a:xfrm>
          <a:prstGeom prst="rect">
            <a:avLst/>
          </a:prstGeom>
          <a:noFill/>
        </p:spPr>
        <p:txBody>
          <a:bodyPr wrap="square" rtlCol="0">
            <a:spAutoFit/>
          </a:bodyPr>
          <a:lstStyle/>
          <a:p>
            <a:pPr algn="ctr"/>
            <a:r>
              <a:rPr lang="en-US" sz="2800" b="1" dirty="0" smtClean="0">
                <a:solidFill>
                  <a:srgbClr val="FFFF00"/>
                </a:solidFill>
              </a:rPr>
              <a:t>The Word Study</a:t>
            </a:r>
            <a:endParaRPr lang="en-US" sz="2800" b="1" dirty="0">
              <a:solidFill>
                <a:srgbClr val="FFFF00"/>
              </a:solidFill>
            </a:endParaRPr>
          </a:p>
        </p:txBody>
      </p:sp>
      <p:sp>
        <p:nvSpPr>
          <p:cNvPr id="3" name="Rectangle 2"/>
          <p:cNvSpPr/>
          <p:nvPr/>
        </p:nvSpPr>
        <p:spPr>
          <a:xfrm>
            <a:off x="990600" y="1371600"/>
            <a:ext cx="7239000" cy="3416320"/>
          </a:xfrm>
          <a:prstGeom prst="rect">
            <a:avLst/>
          </a:prstGeom>
        </p:spPr>
        <p:txBody>
          <a:bodyPr wrap="square">
            <a:spAutoFit/>
          </a:bodyPr>
          <a:lstStyle/>
          <a:p>
            <a:pPr algn="ctr"/>
            <a:r>
              <a:rPr lang="en-US" sz="3600" dirty="0" smtClean="0"/>
              <a:t>“To </a:t>
            </a:r>
            <a:r>
              <a:rPr lang="en-US" sz="3600" dirty="0"/>
              <a:t>the Jews who had believed him, Jesus said, “If you hold to my teaching, you are really my disciples. </a:t>
            </a:r>
            <a:r>
              <a:rPr lang="en-US" sz="3600" baseline="30000" dirty="0" smtClean="0"/>
              <a:t> </a:t>
            </a:r>
            <a:r>
              <a:rPr lang="en-US" sz="3600" dirty="0"/>
              <a:t>Then you will know the truth, and the truth will set you free.”</a:t>
            </a: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169788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595088" y="762000"/>
            <a:ext cx="3976912" cy="3810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Title 2"/>
          <p:cNvSpPr>
            <a:spLocks noGrp="1"/>
          </p:cNvSpPr>
          <p:nvPr>
            <p:ph type="ctrTitle" idx="4294967295"/>
          </p:nvPr>
        </p:nvSpPr>
        <p:spPr>
          <a:xfrm>
            <a:off x="4724400" y="-152400"/>
            <a:ext cx="3962400" cy="631825"/>
          </a:xfrm>
        </p:spPr>
        <p:txBody>
          <a:bodyPr>
            <a:normAutofit/>
          </a:bodyPr>
          <a:lstStyle/>
          <a:p>
            <a:r>
              <a:rPr lang="en-US" sz="2400" b="1" dirty="0" smtClean="0">
                <a:solidFill>
                  <a:schemeClr val="bg2"/>
                </a:solidFill>
                <a:effectLst/>
              </a:rPr>
              <a:t>Quiz #2: </a:t>
            </a:r>
            <a:r>
              <a:rPr lang="en-US" sz="2400" dirty="0" smtClean="0">
                <a:solidFill>
                  <a:schemeClr val="bg1"/>
                </a:solidFill>
                <a:effectLst/>
              </a:rPr>
              <a:t>Seeking God</a:t>
            </a:r>
            <a:endParaRPr lang="en-US" sz="2400" dirty="0">
              <a:solidFill>
                <a:schemeClr val="bg1"/>
              </a:solidFill>
              <a:effectLst/>
            </a:endParaRPr>
          </a:p>
        </p:txBody>
      </p:sp>
      <p:sp>
        <p:nvSpPr>
          <p:cNvPr id="2" name="Subtitle 1"/>
          <p:cNvSpPr>
            <a:spLocks noGrp="1"/>
          </p:cNvSpPr>
          <p:nvPr>
            <p:ph type="subTitle" idx="4294967295"/>
          </p:nvPr>
        </p:nvSpPr>
        <p:spPr>
          <a:xfrm>
            <a:off x="792844" y="751114"/>
            <a:ext cx="3581400" cy="3736975"/>
          </a:xfrm>
        </p:spPr>
        <p:txBody>
          <a:bodyPr>
            <a:noAutofit/>
          </a:bodyPr>
          <a:lstStyle/>
          <a:p>
            <a:pPr marL="68580" indent="0" algn="ctr">
              <a:buNone/>
            </a:pPr>
            <a:r>
              <a:rPr lang="en-US" sz="2000" u="sng" dirty="0" smtClean="0">
                <a:latin typeface="Arial Rounded MT Bold" pitchFamily="34" charset="0"/>
              </a:rPr>
              <a:t>THE BASIC </a:t>
            </a:r>
          </a:p>
          <a:p>
            <a:pPr marL="68263" indent="0">
              <a:buNone/>
              <a:tabLst>
                <a:tab pos="58738" algn="l"/>
              </a:tabLst>
            </a:pPr>
            <a:r>
              <a:rPr lang="en-US" sz="2000" dirty="0" smtClean="0">
                <a:latin typeface="Arial Rounded MT Bold" pitchFamily="34" charset="0"/>
              </a:rPr>
              <a:t>1. </a:t>
            </a:r>
            <a:r>
              <a:rPr lang="en-US" sz="1800" dirty="0" smtClean="0">
                <a:latin typeface="Arial Rounded MT Bold" pitchFamily="34" charset="0"/>
              </a:rPr>
              <a:t>Write out all 5 Scriptures from the Seeking God Study?</a:t>
            </a:r>
          </a:p>
          <a:p>
            <a:pPr marL="465138" indent="-174625">
              <a:buBlip>
                <a:blip r:embed="rId2"/>
              </a:buBlip>
            </a:pPr>
            <a:r>
              <a:rPr lang="en-US" sz="1400" dirty="0" smtClean="0">
                <a:latin typeface="Arial Rounded MT Bold" pitchFamily="34" charset="0"/>
              </a:rPr>
              <a:t>10 point for each scripture</a:t>
            </a:r>
          </a:p>
          <a:p>
            <a:pPr marL="465138" indent="-174625">
              <a:buBlip>
                <a:blip r:embed="rId2"/>
              </a:buBlip>
            </a:pPr>
            <a:r>
              <a:rPr lang="en-US" sz="1400" dirty="0" smtClean="0">
                <a:latin typeface="Arial Rounded MT Bold" pitchFamily="34" charset="0"/>
              </a:rPr>
              <a:t>Total 50 points</a:t>
            </a:r>
          </a:p>
          <a:p>
            <a:pPr marL="290513" indent="0">
              <a:buNone/>
            </a:pPr>
            <a:endParaRPr lang="en-US" sz="800" dirty="0" smtClean="0">
              <a:latin typeface="Arial Rounded MT Bold" pitchFamily="34" charset="0"/>
            </a:endParaRPr>
          </a:p>
          <a:p>
            <a:pPr marL="347663" indent="-279400">
              <a:buNone/>
            </a:pPr>
            <a:r>
              <a:rPr lang="en-US" sz="2000" dirty="0" smtClean="0">
                <a:latin typeface="Arial Rounded MT Bold" pitchFamily="34" charset="0"/>
              </a:rPr>
              <a:t>2</a:t>
            </a:r>
            <a:r>
              <a:rPr lang="en-US" sz="2000" dirty="0">
                <a:latin typeface="Arial Rounded MT Bold" pitchFamily="34" charset="0"/>
              </a:rPr>
              <a:t>. </a:t>
            </a:r>
            <a:r>
              <a:rPr lang="en-US" sz="1800" dirty="0">
                <a:latin typeface="Arial Rounded MT Bold" pitchFamily="34" charset="0"/>
              </a:rPr>
              <a:t>Write out </a:t>
            </a:r>
            <a:r>
              <a:rPr lang="en-US" sz="1800" u="sng" dirty="0">
                <a:latin typeface="Arial Rounded MT Bold" pitchFamily="34" charset="0"/>
              </a:rPr>
              <a:t>one point </a:t>
            </a:r>
            <a:r>
              <a:rPr lang="en-US" sz="1800" dirty="0" smtClean="0">
                <a:latin typeface="Arial Rounded MT Bold" pitchFamily="34" charset="0"/>
              </a:rPr>
              <a:t>from </a:t>
            </a:r>
            <a:r>
              <a:rPr lang="en-US" sz="1800" dirty="0" smtClean="0">
                <a:solidFill>
                  <a:schemeClr val="tx2">
                    <a:lumMod val="50000"/>
                  </a:schemeClr>
                </a:solidFill>
                <a:latin typeface="Arial Rounded MT Bold" pitchFamily="34" charset="0"/>
              </a:rPr>
              <a:t>Matthew 7:7.13-14.</a:t>
            </a:r>
          </a:p>
          <a:p>
            <a:pPr marL="285750" indent="4763">
              <a:buBlip>
                <a:blip r:embed="rId2"/>
              </a:buBlip>
            </a:pPr>
            <a:r>
              <a:rPr lang="en-US" sz="1600" dirty="0" smtClean="0">
                <a:latin typeface="Arial Rounded MT Bold" pitchFamily="34" charset="0"/>
              </a:rPr>
              <a:t>   </a:t>
            </a:r>
            <a:r>
              <a:rPr lang="en-US" sz="1400" dirty="0" smtClean="0">
                <a:latin typeface="Arial Rounded MT Bold" pitchFamily="34" charset="0"/>
              </a:rPr>
              <a:t>Total 30 points</a:t>
            </a:r>
          </a:p>
          <a:p>
            <a:pPr marL="285750" indent="0">
              <a:buNone/>
            </a:pPr>
            <a:endParaRPr lang="en-US" sz="800" dirty="0" smtClean="0">
              <a:latin typeface="Arial Rounded MT Bold" pitchFamily="34" charset="0"/>
            </a:endParaRPr>
          </a:p>
          <a:p>
            <a:pPr marL="68580" indent="0">
              <a:buNone/>
            </a:pPr>
            <a:r>
              <a:rPr lang="en-US" sz="2000" dirty="0" smtClean="0">
                <a:latin typeface="Arial Rounded MT Bold" pitchFamily="34" charset="0"/>
              </a:rPr>
              <a:t>3. </a:t>
            </a:r>
            <a:r>
              <a:rPr lang="en-US" sz="1800" dirty="0" smtClean="0">
                <a:latin typeface="Arial Rounded MT Bold" pitchFamily="34" charset="0"/>
              </a:rPr>
              <a:t>Fill in the blanks below:</a:t>
            </a:r>
          </a:p>
          <a:p>
            <a:pPr marL="508000" indent="-217488">
              <a:buBlip>
                <a:blip r:embed="rId2"/>
              </a:buBlip>
            </a:pPr>
            <a:r>
              <a:rPr lang="en-US" sz="1400" dirty="0" smtClean="0">
                <a:latin typeface="Arial Rounded MT Bold" pitchFamily="34" charset="0"/>
              </a:rPr>
              <a:t>4 points for each blank</a:t>
            </a:r>
          </a:p>
          <a:p>
            <a:pPr marL="508000" indent="-217488">
              <a:buBlip>
                <a:blip r:embed="rId2"/>
              </a:buBlip>
            </a:pPr>
            <a:r>
              <a:rPr lang="en-US" sz="1400" dirty="0" smtClean="0">
                <a:latin typeface="Arial Rounded MT Bold" pitchFamily="34" charset="0"/>
              </a:rPr>
              <a:t>Total 20 Points</a:t>
            </a:r>
            <a:endParaRPr lang="en-US" sz="2000" dirty="0">
              <a:latin typeface="Arial Rounded MT Bold" pitchFamily="34" charset="0"/>
            </a:endParaRPr>
          </a:p>
        </p:txBody>
      </p:sp>
      <p:sp>
        <p:nvSpPr>
          <p:cNvPr id="6" name="Rectangle 5"/>
          <p:cNvSpPr/>
          <p:nvPr/>
        </p:nvSpPr>
        <p:spPr>
          <a:xfrm>
            <a:off x="362856" y="5722203"/>
            <a:ext cx="8186057" cy="830997"/>
          </a:xfrm>
          <a:prstGeom prst="rect">
            <a:avLst/>
          </a:prstGeom>
        </p:spPr>
        <p:txBody>
          <a:bodyPr wrap="square">
            <a:spAutoFit/>
          </a:bodyPr>
          <a:lstStyle/>
          <a:p>
            <a:pPr algn="ctr"/>
            <a:r>
              <a:rPr lang="en-US" sz="1600" b="1" baseline="30000" dirty="0">
                <a:latin typeface="Aharoni" pitchFamily="2" charset="-79"/>
                <a:cs typeface="Aharoni" pitchFamily="2" charset="-79"/>
              </a:rPr>
              <a:t>“ </a:t>
            </a:r>
            <a:r>
              <a:rPr lang="en-US" sz="1600" b="1" dirty="0">
                <a:latin typeface="Aharoni" pitchFamily="2" charset="-79"/>
                <a:cs typeface="Aharoni" pitchFamily="2" charset="-79"/>
              </a:rPr>
              <a:t>But seek </a:t>
            </a:r>
            <a:r>
              <a:rPr lang="en-US" sz="1600" b="1" dirty="0" smtClean="0">
                <a:latin typeface="Aharoni" pitchFamily="2" charset="-79"/>
                <a:cs typeface="Aharoni" pitchFamily="2" charset="-79"/>
              </a:rPr>
              <a:t>_____ </a:t>
            </a:r>
            <a:r>
              <a:rPr lang="en-US" sz="1600" b="1" dirty="0">
                <a:latin typeface="Aharoni" pitchFamily="2" charset="-79"/>
                <a:cs typeface="Aharoni" pitchFamily="2" charset="-79"/>
              </a:rPr>
              <a:t>his kingdom and his </a:t>
            </a:r>
            <a:r>
              <a:rPr lang="en-US" sz="1600" b="1" dirty="0" smtClean="0">
                <a:latin typeface="Aharoni" pitchFamily="2" charset="-79"/>
                <a:cs typeface="Aharoni" pitchFamily="2" charset="-79"/>
              </a:rPr>
              <a:t>_______, </a:t>
            </a:r>
            <a:r>
              <a:rPr lang="en-US" sz="1600" b="1" dirty="0">
                <a:latin typeface="Aharoni" pitchFamily="2" charset="-79"/>
                <a:cs typeface="Aharoni" pitchFamily="2" charset="-79"/>
              </a:rPr>
              <a:t>and all these things will be </a:t>
            </a:r>
            <a:r>
              <a:rPr lang="en-US" sz="1600" b="1" dirty="0" smtClean="0">
                <a:latin typeface="Aharoni" pitchFamily="2" charset="-79"/>
                <a:cs typeface="Aharoni" pitchFamily="2" charset="-79"/>
              </a:rPr>
              <a:t>______ </a:t>
            </a:r>
            <a:r>
              <a:rPr lang="en-US" sz="1600" b="1" dirty="0">
                <a:latin typeface="Aharoni" pitchFamily="2" charset="-79"/>
                <a:cs typeface="Aharoni" pitchFamily="2" charset="-79"/>
              </a:rPr>
              <a:t>to you as well. Therefore do not </a:t>
            </a:r>
            <a:r>
              <a:rPr lang="en-US" sz="1600" b="1" dirty="0" smtClean="0">
                <a:latin typeface="Aharoni" pitchFamily="2" charset="-79"/>
                <a:cs typeface="Aharoni" pitchFamily="2" charset="-79"/>
              </a:rPr>
              <a:t>______ </a:t>
            </a:r>
            <a:r>
              <a:rPr lang="en-US" sz="1600" b="1" dirty="0">
                <a:latin typeface="Aharoni" pitchFamily="2" charset="-79"/>
                <a:cs typeface="Aharoni" pitchFamily="2" charset="-79"/>
              </a:rPr>
              <a:t>about tomorrow, for tomorrow will worry about itself. Each day has </a:t>
            </a:r>
            <a:r>
              <a:rPr lang="en-US" sz="1600" b="1" dirty="0" smtClean="0">
                <a:latin typeface="Aharoni" pitchFamily="2" charset="-79"/>
                <a:cs typeface="Aharoni" pitchFamily="2" charset="-79"/>
              </a:rPr>
              <a:t>_______ </a:t>
            </a:r>
            <a:r>
              <a:rPr lang="en-US" sz="1600" b="1" dirty="0">
                <a:latin typeface="Aharoni" pitchFamily="2" charset="-79"/>
                <a:cs typeface="Aharoni" pitchFamily="2" charset="-79"/>
              </a:rPr>
              <a:t>trouble of its own.”</a:t>
            </a:r>
          </a:p>
        </p:txBody>
      </p:sp>
      <p:sp>
        <p:nvSpPr>
          <p:cNvPr id="9" name="Rectangle 8"/>
          <p:cNvSpPr/>
          <p:nvPr/>
        </p:nvSpPr>
        <p:spPr>
          <a:xfrm>
            <a:off x="4800601" y="762000"/>
            <a:ext cx="3733799" cy="48768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 name="Subtitle 1"/>
          <p:cNvSpPr txBox="1">
            <a:spLocks/>
          </p:cNvSpPr>
          <p:nvPr/>
        </p:nvSpPr>
        <p:spPr>
          <a:xfrm>
            <a:off x="4851400" y="762001"/>
            <a:ext cx="3835400" cy="3962401"/>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gn="ctr">
              <a:buNone/>
            </a:pPr>
            <a:r>
              <a:rPr lang="en-US" sz="2000" u="sng" dirty="0" smtClean="0">
                <a:solidFill>
                  <a:schemeClr val="bg1"/>
                </a:solidFill>
                <a:latin typeface="Arial Rounded MT Bold" pitchFamily="34" charset="0"/>
              </a:rPr>
              <a:t>BIBLE TALK LEADERS</a:t>
            </a:r>
            <a:endParaRPr lang="en-US" sz="2000" u="sng" dirty="0">
              <a:solidFill>
                <a:schemeClr val="bg1"/>
              </a:solidFill>
              <a:latin typeface="Arial Rounded MT Bold" pitchFamily="34" charset="0"/>
            </a:endParaRPr>
          </a:p>
          <a:p>
            <a:pPr marL="68580" indent="0">
              <a:buNone/>
            </a:pPr>
            <a:r>
              <a:rPr lang="en-US" sz="2000" dirty="0" smtClean="0">
                <a:solidFill>
                  <a:schemeClr val="bg1"/>
                </a:solidFill>
                <a:latin typeface="Arial Rounded MT Bold" pitchFamily="34" charset="0"/>
              </a:rPr>
              <a:t>1. </a:t>
            </a:r>
            <a:r>
              <a:rPr lang="en-US" sz="1800" dirty="0" smtClean="0">
                <a:solidFill>
                  <a:schemeClr val="bg1"/>
                </a:solidFill>
                <a:latin typeface="Arial Rounded MT Bold" pitchFamily="34" charset="0"/>
              </a:rPr>
              <a:t>Write out all 5 Scriptures from the Seeking God Study?</a:t>
            </a:r>
          </a:p>
          <a:p>
            <a:pPr marL="465138" indent="-174625">
              <a:buFont typeface="Wingdings 2" pitchFamily="18" charset="2"/>
              <a:buBlip>
                <a:blip r:embed="rId2"/>
              </a:buBlip>
            </a:pPr>
            <a:r>
              <a:rPr lang="en-US" sz="1400" dirty="0" smtClean="0">
                <a:solidFill>
                  <a:schemeClr val="bg1"/>
                </a:solidFill>
                <a:latin typeface="Arial Rounded MT Bold" pitchFamily="34" charset="0"/>
              </a:rPr>
              <a:t>10 point for each scripture</a:t>
            </a:r>
          </a:p>
          <a:p>
            <a:pPr marL="465138" indent="-174625">
              <a:buFont typeface="Wingdings 2" pitchFamily="18" charset="2"/>
              <a:buBlip>
                <a:blip r:embed="rId2"/>
              </a:buBlip>
            </a:pPr>
            <a:r>
              <a:rPr lang="en-US" sz="1400" dirty="0" smtClean="0">
                <a:solidFill>
                  <a:schemeClr val="bg1"/>
                </a:solidFill>
                <a:latin typeface="Arial Rounded MT Bold" pitchFamily="34" charset="0"/>
              </a:rPr>
              <a:t>Total 50 points</a:t>
            </a:r>
          </a:p>
          <a:p>
            <a:endParaRPr lang="en-US" sz="1050" dirty="0" smtClean="0">
              <a:solidFill>
                <a:schemeClr val="bg1"/>
              </a:solidFill>
              <a:latin typeface="Arial Rounded MT Bold" pitchFamily="34" charset="0"/>
            </a:endParaRPr>
          </a:p>
          <a:p>
            <a:pPr marL="68580" indent="0">
              <a:spcBef>
                <a:spcPts val="0"/>
              </a:spcBef>
              <a:buNone/>
            </a:pPr>
            <a:r>
              <a:rPr lang="en-US" sz="2000" dirty="0" smtClean="0">
                <a:solidFill>
                  <a:schemeClr val="bg1"/>
                </a:solidFill>
                <a:latin typeface="Arial Rounded MT Bold" pitchFamily="34" charset="0"/>
              </a:rPr>
              <a:t>2. </a:t>
            </a:r>
            <a:r>
              <a:rPr lang="en-US" sz="1800" dirty="0" smtClean="0">
                <a:solidFill>
                  <a:schemeClr val="bg1"/>
                </a:solidFill>
                <a:latin typeface="Arial Rounded MT Bold" pitchFamily="34" charset="0"/>
              </a:rPr>
              <a:t>Write out  </a:t>
            </a:r>
            <a:r>
              <a:rPr lang="en-US" sz="1800" u="sng" dirty="0" smtClean="0">
                <a:solidFill>
                  <a:schemeClr val="bg1"/>
                </a:solidFill>
                <a:latin typeface="Arial Rounded MT Bold" pitchFamily="34" charset="0"/>
              </a:rPr>
              <a:t>two points </a:t>
            </a:r>
            <a:r>
              <a:rPr lang="en-US" sz="1800" dirty="0" smtClean="0">
                <a:solidFill>
                  <a:schemeClr val="bg1"/>
                </a:solidFill>
                <a:latin typeface="Arial Rounded MT Bold" pitchFamily="34" charset="0"/>
              </a:rPr>
              <a:t>from </a:t>
            </a:r>
          </a:p>
          <a:p>
            <a:pPr marL="347663" indent="-279400">
              <a:spcBef>
                <a:spcPts val="0"/>
              </a:spcBef>
              <a:buNone/>
            </a:pPr>
            <a:r>
              <a:rPr lang="en-US" sz="1800" dirty="0" smtClean="0">
                <a:solidFill>
                  <a:schemeClr val="bg1"/>
                </a:solidFill>
                <a:latin typeface="Arial Rounded MT Bold" pitchFamily="34" charset="0"/>
              </a:rPr>
              <a:t>      </a:t>
            </a:r>
            <a:r>
              <a:rPr lang="en-US" sz="1800" dirty="0" smtClean="0">
                <a:solidFill>
                  <a:schemeClr val="accent1">
                    <a:lumMod val="60000"/>
                    <a:lumOff val="40000"/>
                  </a:schemeClr>
                </a:solidFill>
                <a:latin typeface="Arial Rounded MT Bold" pitchFamily="34" charset="0"/>
              </a:rPr>
              <a:t>Luke 13:22-30 </a:t>
            </a:r>
            <a:r>
              <a:rPr lang="en-US" sz="1800" dirty="0" smtClean="0">
                <a:solidFill>
                  <a:schemeClr val="bg1"/>
                </a:solidFill>
                <a:latin typeface="Arial Rounded MT Bold" pitchFamily="34" charset="0"/>
              </a:rPr>
              <a:t>and </a:t>
            </a:r>
            <a:r>
              <a:rPr lang="en-US" sz="1800" u="sng" dirty="0" smtClean="0">
                <a:solidFill>
                  <a:schemeClr val="bg1"/>
                </a:solidFill>
                <a:latin typeface="Arial Rounded MT Bold" pitchFamily="34" charset="0"/>
              </a:rPr>
              <a:t>two               purposeful questions</a:t>
            </a:r>
            <a:r>
              <a:rPr lang="en-US" sz="1800" dirty="0" smtClean="0">
                <a:solidFill>
                  <a:schemeClr val="bg1"/>
                </a:solidFill>
                <a:latin typeface="Arial Rounded MT Bold" pitchFamily="34" charset="0"/>
              </a:rPr>
              <a:t>.</a:t>
            </a:r>
          </a:p>
          <a:p>
            <a:pPr marL="285750" indent="4763">
              <a:buFont typeface="Wingdings 2" pitchFamily="18" charset="2"/>
              <a:buBlip>
                <a:blip r:embed="rId2"/>
              </a:buBlip>
            </a:pPr>
            <a:r>
              <a:rPr lang="en-US" sz="1200" dirty="0" smtClean="0">
                <a:solidFill>
                  <a:schemeClr val="bg1"/>
                </a:solidFill>
                <a:latin typeface="Arial Rounded MT Bold" pitchFamily="34" charset="0"/>
              </a:rPr>
              <a:t>   10 points  for each point</a:t>
            </a:r>
          </a:p>
          <a:p>
            <a:pPr marL="285750" indent="4763">
              <a:buFont typeface="Wingdings 2" pitchFamily="18" charset="2"/>
              <a:buBlip>
                <a:blip r:embed="rId2"/>
              </a:buBlip>
            </a:pPr>
            <a:r>
              <a:rPr lang="en-US" sz="1200" dirty="0">
                <a:solidFill>
                  <a:schemeClr val="bg1"/>
                </a:solidFill>
                <a:latin typeface="Arial Rounded MT Bold" pitchFamily="34" charset="0"/>
              </a:rPr>
              <a:t>  </a:t>
            </a:r>
            <a:r>
              <a:rPr lang="en-US" sz="1200" dirty="0" smtClean="0">
                <a:solidFill>
                  <a:schemeClr val="bg1"/>
                </a:solidFill>
                <a:latin typeface="Arial Rounded MT Bold" pitchFamily="34" charset="0"/>
              </a:rPr>
              <a:t>  5 Point for each question</a:t>
            </a:r>
          </a:p>
          <a:p>
            <a:pPr marL="285750" indent="4763">
              <a:buFont typeface="Wingdings 2" pitchFamily="18" charset="2"/>
              <a:buBlip>
                <a:blip r:embed="rId2"/>
              </a:buBlip>
            </a:pPr>
            <a:r>
              <a:rPr lang="en-US" sz="1200" dirty="0" smtClean="0">
                <a:solidFill>
                  <a:schemeClr val="bg1"/>
                </a:solidFill>
                <a:latin typeface="Arial Rounded MT Bold" pitchFamily="34" charset="0"/>
              </a:rPr>
              <a:t>   Total 30 points</a:t>
            </a:r>
          </a:p>
          <a:p>
            <a:endParaRPr lang="en-US" sz="1050" dirty="0" smtClean="0">
              <a:solidFill>
                <a:schemeClr val="bg1"/>
              </a:solidFill>
              <a:latin typeface="Arial Rounded MT Bold" pitchFamily="34" charset="0"/>
            </a:endParaRPr>
          </a:p>
          <a:p>
            <a:pPr marL="68580" indent="0">
              <a:buNone/>
            </a:pPr>
            <a:r>
              <a:rPr lang="en-US" sz="2000" dirty="0" smtClean="0">
                <a:solidFill>
                  <a:schemeClr val="bg1"/>
                </a:solidFill>
                <a:latin typeface="Arial Rounded MT Bold" pitchFamily="34" charset="0"/>
              </a:rPr>
              <a:t>3. </a:t>
            </a:r>
            <a:r>
              <a:rPr lang="en-US" sz="1800" dirty="0" smtClean="0">
                <a:solidFill>
                  <a:schemeClr val="bg1"/>
                </a:solidFill>
                <a:latin typeface="Arial Rounded MT Bold" pitchFamily="34" charset="0"/>
              </a:rPr>
              <a:t>Fill in the blanks below:</a:t>
            </a:r>
          </a:p>
          <a:p>
            <a:pPr marL="508000" indent="-217488">
              <a:buFont typeface="Wingdings 2" pitchFamily="18" charset="2"/>
              <a:buBlip>
                <a:blip r:embed="rId2"/>
              </a:buBlip>
            </a:pPr>
            <a:r>
              <a:rPr lang="en-US" sz="1400" dirty="0" smtClean="0">
                <a:solidFill>
                  <a:schemeClr val="bg1"/>
                </a:solidFill>
                <a:latin typeface="Arial Rounded MT Bold" pitchFamily="34" charset="0"/>
              </a:rPr>
              <a:t>4 points for each blank</a:t>
            </a:r>
          </a:p>
          <a:p>
            <a:pPr marL="508000" indent="-217488">
              <a:buFont typeface="Wingdings 2" pitchFamily="18" charset="2"/>
              <a:buBlip>
                <a:blip r:embed="rId2"/>
              </a:buBlip>
            </a:pPr>
            <a:r>
              <a:rPr lang="en-US" sz="1400" dirty="0" smtClean="0">
                <a:solidFill>
                  <a:schemeClr val="bg1"/>
                </a:solidFill>
                <a:latin typeface="Arial Rounded MT Bold" pitchFamily="34" charset="0"/>
              </a:rPr>
              <a:t>Total 20 Points</a:t>
            </a:r>
          </a:p>
          <a:p>
            <a:pPr marL="0" indent="0">
              <a:buFont typeface="Wingdings 2" pitchFamily="18" charset="2"/>
              <a:buNone/>
            </a:pPr>
            <a:endParaRPr lang="en-US" sz="2000" dirty="0">
              <a:latin typeface="Arial Rounded MT Bold" pitchFamily="34" charset="0"/>
            </a:endParaRPr>
          </a:p>
        </p:txBody>
      </p:sp>
      <p:sp>
        <p:nvSpPr>
          <p:cNvPr id="13" name="TextBox 12"/>
          <p:cNvSpPr txBox="1"/>
          <p:nvPr/>
        </p:nvSpPr>
        <p:spPr>
          <a:xfrm>
            <a:off x="595088" y="4653915"/>
            <a:ext cx="3976912" cy="984885"/>
          </a:xfrm>
          <a:prstGeom prst="rect">
            <a:avLst/>
          </a:prstGeom>
          <a:solidFill>
            <a:schemeClr val="accent3">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1400" b="1" u="sng" dirty="0" smtClean="0">
                <a:solidFill>
                  <a:schemeClr val="bg1"/>
                </a:solidFill>
              </a:rPr>
              <a:t>Bonus Points</a:t>
            </a:r>
            <a:r>
              <a:rPr lang="en-US" sz="1400" b="1" dirty="0" smtClean="0">
                <a:solidFill>
                  <a:schemeClr val="bg1"/>
                </a:solidFill>
              </a:rPr>
              <a:t>: </a:t>
            </a:r>
          </a:p>
          <a:p>
            <a:pPr marL="174625" indent="-174625">
              <a:buFont typeface="Wingdings" pitchFamily="2" charset="2"/>
              <a:buChar char="v"/>
            </a:pPr>
            <a:r>
              <a:rPr lang="en-US" sz="1100" b="1" dirty="0" smtClean="0">
                <a:solidFill>
                  <a:schemeClr val="bg1"/>
                </a:solidFill>
                <a:latin typeface="Arial Bold" pitchFamily="34" charset="0"/>
                <a:cs typeface="Arial Bold" pitchFamily="34" charset="0"/>
              </a:rPr>
              <a:t>10 points: </a:t>
            </a:r>
            <a:r>
              <a:rPr lang="en-US" sz="1100" dirty="0" smtClean="0">
                <a:solidFill>
                  <a:schemeClr val="bg1"/>
                </a:solidFill>
                <a:latin typeface="Arial Bold" pitchFamily="34" charset="0"/>
                <a:cs typeface="Arial Bold" pitchFamily="34" charset="0"/>
              </a:rPr>
              <a:t>Bible study/Follow up study </a:t>
            </a:r>
          </a:p>
          <a:p>
            <a:pPr marL="174625" indent="-174625">
              <a:buFont typeface="Wingdings" pitchFamily="2" charset="2"/>
              <a:buChar char="v"/>
            </a:pPr>
            <a:r>
              <a:rPr lang="en-US" sz="1100" b="1" dirty="0" smtClean="0">
                <a:solidFill>
                  <a:schemeClr val="bg1"/>
                </a:solidFill>
                <a:latin typeface="Arial Bold" pitchFamily="34" charset="0"/>
                <a:cs typeface="Arial Bold" pitchFamily="34" charset="0"/>
              </a:rPr>
              <a:t>2 points: </a:t>
            </a:r>
            <a:r>
              <a:rPr lang="en-US" sz="1100" dirty="0" smtClean="0">
                <a:solidFill>
                  <a:schemeClr val="bg1"/>
                </a:solidFill>
                <a:latin typeface="Arial Bold" pitchFamily="34" charset="0"/>
                <a:cs typeface="Arial Bold" pitchFamily="34" charset="0"/>
              </a:rPr>
              <a:t>Every time you open the bible with someone</a:t>
            </a:r>
          </a:p>
          <a:p>
            <a:pPr marL="174625" indent="-174625">
              <a:buFont typeface="Wingdings" pitchFamily="2" charset="2"/>
              <a:buChar char="v"/>
            </a:pPr>
            <a:r>
              <a:rPr lang="en-US" sz="1100" b="1" dirty="0" smtClean="0">
                <a:solidFill>
                  <a:schemeClr val="bg1"/>
                </a:solidFill>
                <a:latin typeface="Arial Bold" pitchFamily="34" charset="0"/>
                <a:cs typeface="Arial Bold" pitchFamily="34" charset="0"/>
              </a:rPr>
              <a:t>2 points: </a:t>
            </a:r>
            <a:r>
              <a:rPr lang="en-US" sz="1100" dirty="0" smtClean="0">
                <a:solidFill>
                  <a:schemeClr val="bg1"/>
                </a:solidFill>
                <a:latin typeface="Arial Bold" pitchFamily="34" charset="0"/>
                <a:cs typeface="Arial Bold" pitchFamily="34" charset="0"/>
              </a:rPr>
              <a:t>Every bonus passage</a:t>
            </a:r>
          </a:p>
          <a:p>
            <a:pPr marL="174625" indent="-174625">
              <a:buFont typeface="Wingdings" pitchFamily="2" charset="2"/>
              <a:buChar char="v"/>
            </a:pPr>
            <a:r>
              <a:rPr lang="en-US" sz="1100" b="1" dirty="0" smtClean="0">
                <a:solidFill>
                  <a:schemeClr val="bg1"/>
                </a:solidFill>
                <a:latin typeface="Arial Bold" pitchFamily="34" charset="0"/>
                <a:cs typeface="Arial Bold" pitchFamily="34" charset="0"/>
              </a:rPr>
              <a:t>1 point </a:t>
            </a:r>
            <a:r>
              <a:rPr lang="en-US" sz="1100" dirty="0" smtClean="0">
                <a:solidFill>
                  <a:schemeClr val="bg1"/>
                </a:solidFill>
                <a:latin typeface="Arial Bold" pitchFamily="34" charset="0"/>
                <a:cs typeface="Arial Bold" pitchFamily="34" charset="0"/>
              </a:rPr>
              <a:t>for every person you share with</a:t>
            </a:r>
            <a:endParaRPr lang="en-US" sz="1400" dirty="0">
              <a:solidFill>
                <a:schemeClr val="bg1"/>
              </a:solidFill>
              <a:latin typeface="Arial Bold" pitchFamily="34" charset="0"/>
              <a:cs typeface="Arial Bold" pitchFamily="34" charset="0"/>
            </a:endParaRP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5471224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6172200" y="2492312"/>
            <a:ext cx="2401947" cy="2536888"/>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
        <p:nvSpPr>
          <p:cNvPr id="8" name="TextBox 7"/>
          <p:cNvSpPr txBox="1"/>
          <p:nvPr/>
        </p:nvSpPr>
        <p:spPr>
          <a:xfrm>
            <a:off x="707308" y="838200"/>
            <a:ext cx="7581900" cy="646331"/>
          </a:xfrm>
          <a:prstGeom prst="rect">
            <a:avLst/>
          </a:prstGeom>
          <a:noFill/>
        </p:spPr>
        <p:txBody>
          <a:bodyPr wrap="square" rtlCol="0">
            <a:spAutoFit/>
          </a:bodyPr>
          <a:lstStyle/>
          <a:p>
            <a:pPr algn="ctr"/>
            <a:r>
              <a:rPr lang="en-US" sz="3600" b="1" dirty="0" smtClean="0">
                <a:solidFill>
                  <a:schemeClr val="accent2"/>
                </a:solidFill>
              </a:rPr>
              <a:t>THE POINT OF THE PASSAGE</a:t>
            </a:r>
            <a:endParaRPr lang="en-US" sz="3600" b="1" dirty="0">
              <a:solidFill>
                <a:schemeClr val="accent2"/>
              </a:solidFill>
            </a:endParaRPr>
          </a:p>
        </p:txBody>
      </p:sp>
      <p:sp>
        <p:nvSpPr>
          <p:cNvPr id="9" name="TextBox 8"/>
          <p:cNvSpPr txBox="1"/>
          <p:nvPr/>
        </p:nvSpPr>
        <p:spPr>
          <a:xfrm>
            <a:off x="4267200" y="0"/>
            <a:ext cx="4114800" cy="523220"/>
          </a:xfrm>
          <a:prstGeom prst="rect">
            <a:avLst/>
          </a:prstGeom>
          <a:noFill/>
        </p:spPr>
        <p:txBody>
          <a:bodyPr wrap="square" rtlCol="0">
            <a:spAutoFit/>
          </a:bodyPr>
          <a:lstStyle/>
          <a:p>
            <a:pPr algn="ctr"/>
            <a:r>
              <a:rPr lang="en-US" sz="2800" b="1" dirty="0" smtClean="0">
                <a:solidFill>
                  <a:srgbClr val="FFFF00"/>
                </a:solidFill>
              </a:rPr>
              <a:t>The Word Study</a:t>
            </a:r>
            <a:endParaRPr lang="en-US" sz="2800" b="1" dirty="0">
              <a:solidFill>
                <a:srgbClr val="FFFF00"/>
              </a:solidFill>
            </a:endParaRPr>
          </a:p>
        </p:txBody>
      </p:sp>
      <p:sp>
        <p:nvSpPr>
          <p:cNvPr id="2" name="Rectangle 1"/>
          <p:cNvSpPr/>
          <p:nvPr/>
        </p:nvSpPr>
        <p:spPr>
          <a:xfrm>
            <a:off x="707308" y="1905000"/>
            <a:ext cx="6074492" cy="4585871"/>
          </a:xfrm>
          <a:prstGeom prst="rect">
            <a:avLst/>
          </a:prstGeom>
        </p:spPr>
        <p:txBody>
          <a:bodyPr wrap="square">
            <a:spAutoFit/>
          </a:bodyPr>
          <a:lstStyle/>
          <a:p>
            <a:pPr marL="398463" indent="-398463"/>
            <a:r>
              <a:rPr lang="en-US" sz="2800" dirty="0"/>
              <a:t>♦ </a:t>
            </a:r>
            <a:r>
              <a:rPr lang="en-US" sz="2800" dirty="0" smtClean="0"/>
              <a:t>Intellectual  belief is </a:t>
            </a:r>
            <a:r>
              <a:rPr lang="en-US" sz="2800" dirty="0"/>
              <a:t>not enough</a:t>
            </a:r>
            <a:r>
              <a:rPr lang="en-US" sz="2800" dirty="0" smtClean="0"/>
              <a:t>!</a:t>
            </a:r>
          </a:p>
          <a:p>
            <a:pPr marL="398463" indent="-398463"/>
            <a:endParaRPr lang="en-US" sz="2800" dirty="0"/>
          </a:p>
          <a:p>
            <a:pPr marL="398463" indent="-398463"/>
            <a:endParaRPr lang="en-US" sz="2800" dirty="0" smtClean="0"/>
          </a:p>
          <a:p>
            <a:pPr marL="398463" indent="-398463"/>
            <a:r>
              <a:rPr lang="en-US" sz="2800" dirty="0" smtClean="0"/>
              <a:t>♦ </a:t>
            </a:r>
            <a:r>
              <a:rPr lang="en-US" sz="2800" dirty="0"/>
              <a:t>Everyone must hold on to and follow the </a:t>
            </a:r>
            <a:r>
              <a:rPr lang="en-US" sz="2800" dirty="0" smtClean="0"/>
              <a:t>teachings </a:t>
            </a:r>
            <a:r>
              <a:rPr lang="en-US" sz="2800" dirty="0"/>
              <a:t>of Jesus to be a true a disciple</a:t>
            </a:r>
          </a:p>
          <a:p>
            <a:endParaRPr lang="en-US" sz="3200" dirty="0"/>
          </a:p>
          <a:p>
            <a:r>
              <a:rPr lang="en-US" sz="2800" dirty="0" smtClean="0"/>
              <a:t>♦</a:t>
            </a:r>
            <a:r>
              <a:rPr lang="en-US" sz="2800" dirty="0"/>
              <a:t> Sincerity does not equal truth.</a:t>
            </a:r>
          </a:p>
          <a:p>
            <a:r>
              <a:rPr lang="en-US" sz="3200" dirty="0"/>
              <a:t> </a:t>
            </a:r>
          </a:p>
          <a:p>
            <a:r>
              <a:rPr lang="en-US" sz="3200" dirty="0"/>
              <a:t> </a:t>
            </a: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47653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6" descr="http://4.bp.blogspot.com/_xQBb-Qv9S5o/S-6mKY-6V9I/AAAAAAAAAYE/xZo5eL9ofsA/s1600/question-mark3a.jpg"/>
          <p:cNvPicPr>
            <a:picLocks noChangeAspect="1" noChangeArrowheads="1"/>
          </p:cNvPicPr>
          <p:nvPr/>
        </p:nvPicPr>
        <p:blipFill>
          <a:blip r:embed="rId2" cstate="print">
            <a:duotone>
              <a:schemeClr val="accent1">
                <a:shade val="45000"/>
                <a:satMod val="135000"/>
              </a:schemeClr>
              <a:prstClr val="white"/>
            </a:duotone>
            <a:extLst>
              <a:ext uri="{BEBA8EAE-BF5A-486C-A8C5-ECC9F3942E4B}">
                <a14:imgProps xmlns="" xmlns:a14="http://schemas.microsoft.com/office/drawing/2010/main" xmlns:p="http://schemas.openxmlformats.org/presentationml/2006/main" xmlns:r="http://schemas.openxmlformats.org/officeDocument/2006/relationships" xmlns:a="http://schemas.openxmlformats.org/drawingml/2006/main">
                  <a14:imgLayer r:embed="rId3">
                    <a14:imgEffect>
                      <a14:artisticPlasticWrap/>
                    </a14:imgEffect>
                    <a14:imgEffect>
                      <a14:sharpenSoften amount="50000"/>
                    </a14:imgEffect>
                  </a14:imgLayer>
                </a14:imgProps>
              </a:ex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6400800" y="2209800"/>
            <a:ext cx="2198914" cy="4257675"/>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sp>
        <p:nvSpPr>
          <p:cNvPr id="10" name="TextBox 9"/>
          <p:cNvSpPr txBox="1"/>
          <p:nvPr/>
        </p:nvSpPr>
        <p:spPr>
          <a:xfrm>
            <a:off x="4267200" y="0"/>
            <a:ext cx="4114800" cy="523220"/>
          </a:xfrm>
          <a:prstGeom prst="rect">
            <a:avLst/>
          </a:prstGeom>
          <a:noFill/>
        </p:spPr>
        <p:txBody>
          <a:bodyPr wrap="square" rtlCol="0">
            <a:spAutoFit/>
          </a:bodyPr>
          <a:lstStyle/>
          <a:p>
            <a:pPr algn="ctr"/>
            <a:r>
              <a:rPr lang="en-US" sz="2800" b="1" dirty="0" smtClean="0">
                <a:solidFill>
                  <a:srgbClr val="FFFF00"/>
                </a:solidFill>
              </a:rPr>
              <a:t>The Word Study</a:t>
            </a:r>
            <a:endParaRPr lang="en-US" sz="2800" b="1" dirty="0">
              <a:solidFill>
                <a:srgbClr val="FFFF00"/>
              </a:solidFill>
            </a:endParaRPr>
          </a:p>
        </p:txBody>
      </p:sp>
      <p:sp>
        <p:nvSpPr>
          <p:cNvPr id="11" name="TextBox 10"/>
          <p:cNvSpPr txBox="1"/>
          <p:nvPr/>
        </p:nvSpPr>
        <p:spPr>
          <a:xfrm>
            <a:off x="990600" y="838200"/>
            <a:ext cx="7010400" cy="646331"/>
          </a:xfrm>
          <a:prstGeom prst="rect">
            <a:avLst/>
          </a:prstGeom>
          <a:noFill/>
        </p:spPr>
        <p:txBody>
          <a:bodyPr wrap="square" rtlCol="0">
            <a:spAutoFit/>
          </a:bodyPr>
          <a:lstStyle/>
          <a:p>
            <a:pPr algn="ctr"/>
            <a:r>
              <a:rPr lang="en-US" sz="3600" b="1" dirty="0" smtClean="0">
                <a:solidFill>
                  <a:schemeClr val="accent1">
                    <a:lumMod val="75000"/>
                  </a:schemeClr>
                </a:solidFill>
                <a:effectLst>
                  <a:outerShdw blurRad="38100" dist="38100" dir="2700000" algn="tl">
                    <a:srgbClr val="000000">
                      <a:alpha val="43137"/>
                    </a:srgbClr>
                  </a:outerShdw>
                </a:effectLst>
                <a:cs typeface="Aharoni" pitchFamily="2" charset="-79"/>
              </a:rPr>
              <a:t>The Purposeful Question </a:t>
            </a:r>
            <a:endParaRPr lang="en-US" sz="3600" b="1" dirty="0">
              <a:solidFill>
                <a:schemeClr val="accent1">
                  <a:lumMod val="75000"/>
                </a:schemeClr>
              </a:solidFill>
              <a:effectLst>
                <a:outerShdw blurRad="38100" dist="38100" dir="2700000" algn="tl">
                  <a:srgbClr val="000000">
                    <a:alpha val="43137"/>
                  </a:srgbClr>
                </a:outerShdw>
              </a:effectLst>
              <a:cs typeface="Aharoni" pitchFamily="2" charset="-79"/>
            </a:endParaRPr>
          </a:p>
        </p:txBody>
      </p:sp>
      <p:sp>
        <p:nvSpPr>
          <p:cNvPr id="2" name="Rectangle 1"/>
          <p:cNvSpPr/>
          <p:nvPr/>
        </p:nvSpPr>
        <p:spPr>
          <a:xfrm>
            <a:off x="577643" y="1981200"/>
            <a:ext cx="6432757" cy="3785652"/>
          </a:xfrm>
          <a:prstGeom prst="rect">
            <a:avLst/>
          </a:prstGeom>
        </p:spPr>
        <p:txBody>
          <a:bodyPr wrap="square">
            <a:spAutoFit/>
          </a:bodyPr>
          <a:lstStyle/>
          <a:p>
            <a:r>
              <a:rPr lang="en-US" sz="3000" dirty="0"/>
              <a:t>For these Jews, why was just believing in Jesus not sufficient</a:t>
            </a:r>
            <a:r>
              <a:rPr lang="en-US" sz="3000" dirty="0" smtClean="0"/>
              <a:t>?</a:t>
            </a:r>
          </a:p>
          <a:p>
            <a:endParaRPr lang="en-US" sz="3000" dirty="0"/>
          </a:p>
          <a:p>
            <a:r>
              <a:rPr lang="en-US" sz="3000" dirty="0"/>
              <a:t>How can one know if they are true followers of Jesus</a:t>
            </a:r>
            <a:r>
              <a:rPr lang="en-US" sz="3000" dirty="0" smtClean="0"/>
              <a:t>?</a:t>
            </a:r>
          </a:p>
          <a:p>
            <a:endParaRPr lang="en-US" sz="3000" dirty="0"/>
          </a:p>
          <a:p>
            <a:r>
              <a:rPr lang="en-US" sz="3000" dirty="0"/>
              <a:t>Are there areas in your life that you would like to be set free?</a:t>
            </a: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43968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5486400"/>
            <a:ext cx="3949700" cy="646664"/>
          </a:xfrm>
        </p:spPr>
        <p:txBody>
          <a:bodyPr>
            <a:normAutofit fontScale="90000"/>
          </a:bodyPr>
          <a:lstStyle/>
          <a:p>
            <a:pPr algn="ctr"/>
            <a:r>
              <a:rPr lang="en-US" dirty="0" smtClean="0">
                <a:solidFill>
                  <a:schemeClr val="accent3"/>
                </a:solidFill>
              </a:rPr>
              <a:t>John 12:47-49</a:t>
            </a:r>
            <a:endParaRPr lang="en-US" dirty="0">
              <a:solidFill>
                <a:schemeClr val="accent3"/>
              </a:solidFill>
            </a:endParaRPr>
          </a:p>
        </p:txBody>
      </p:sp>
      <p:sp>
        <p:nvSpPr>
          <p:cNvPr id="5" name="TextBox 4"/>
          <p:cNvSpPr txBox="1"/>
          <p:nvPr/>
        </p:nvSpPr>
        <p:spPr>
          <a:xfrm>
            <a:off x="4267200" y="0"/>
            <a:ext cx="4114800" cy="523220"/>
          </a:xfrm>
          <a:prstGeom prst="rect">
            <a:avLst/>
          </a:prstGeom>
          <a:noFill/>
        </p:spPr>
        <p:txBody>
          <a:bodyPr wrap="square" rtlCol="0">
            <a:spAutoFit/>
          </a:bodyPr>
          <a:lstStyle/>
          <a:p>
            <a:pPr algn="ctr"/>
            <a:r>
              <a:rPr lang="en-US" sz="2800" b="1" dirty="0" smtClean="0">
                <a:solidFill>
                  <a:srgbClr val="FFFF00"/>
                </a:solidFill>
              </a:rPr>
              <a:t>The Word Study</a:t>
            </a:r>
            <a:endParaRPr lang="en-US" sz="2800" b="1" dirty="0">
              <a:solidFill>
                <a:srgbClr val="FFFF00"/>
              </a:solidFill>
            </a:endParaRPr>
          </a:p>
        </p:txBody>
      </p:sp>
      <p:sp>
        <p:nvSpPr>
          <p:cNvPr id="3" name="Rectangle 2"/>
          <p:cNvSpPr/>
          <p:nvPr/>
        </p:nvSpPr>
        <p:spPr>
          <a:xfrm>
            <a:off x="762000" y="990600"/>
            <a:ext cx="7620000" cy="4401205"/>
          </a:xfrm>
          <a:prstGeom prst="rect">
            <a:avLst/>
          </a:prstGeom>
        </p:spPr>
        <p:txBody>
          <a:bodyPr wrap="square">
            <a:spAutoFit/>
          </a:bodyPr>
          <a:lstStyle/>
          <a:p>
            <a:pPr algn="ctr"/>
            <a:r>
              <a:rPr lang="en-US" sz="2800" dirty="0"/>
              <a:t>“As for the person who hears my words but does not keep them, I do not judge him. For I did not come to judge the world, but to save it. </a:t>
            </a:r>
            <a:r>
              <a:rPr lang="en-US" sz="2800" dirty="0" smtClean="0"/>
              <a:t>There </a:t>
            </a:r>
            <a:r>
              <a:rPr lang="en-US" sz="2800" dirty="0"/>
              <a:t>is a judge for the one who rejects me and does not accept my words; that very word which I spoke will condemn him at the last day. </a:t>
            </a:r>
            <a:r>
              <a:rPr lang="en-US" sz="2800" dirty="0" smtClean="0"/>
              <a:t>For </a:t>
            </a:r>
            <a:r>
              <a:rPr lang="en-US" sz="2800" dirty="0"/>
              <a:t>I did not speak of my own accord, but the Father who sent me commanded me what to say and how to say it</a:t>
            </a:r>
            <a:r>
              <a:rPr lang="en-US" sz="2800" dirty="0" smtClean="0"/>
              <a:t>.”</a:t>
            </a:r>
            <a:endParaRPr lang="en-US" sz="2800"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079777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6172198" y="2590800"/>
            <a:ext cx="2401947" cy="2536888"/>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
        <p:nvSpPr>
          <p:cNvPr id="8" name="TextBox 7"/>
          <p:cNvSpPr txBox="1"/>
          <p:nvPr/>
        </p:nvSpPr>
        <p:spPr>
          <a:xfrm>
            <a:off x="707308" y="838200"/>
            <a:ext cx="7581900" cy="646331"/>
          </a:xfrm>
          <a:prstGeom prst="rect">
            <a:avLst/>
          </a:prstGeom>
          <a:noFill/>
        </p:spPr>
        <p:txBody>
          <a:bodyPr wrap="square" rtlCol="0">
            <a:spAutoFit/>
          </a:bodyPr>
          <a:lstStyle/>
          <a:p>
            <a:pPr algn="ctr"/>
            <a:r>
              <a:rPr lang="en-US" sz="3600" b="1" dirty="0" smtClean="0">
                <a:solidFill>
                  <a:schemeClr val="accent2"/>
                </a:solidFill>
              </a:rPr>
              <a:t>THE POINT OF THE PASSAGE</a:t>
            </a:r>
            <a:endParaRPr lang="en-US" sz="3600" b="1" dirty="0">
              <a:solidFill>
                <a:schemeClr val="accent2"/>
              </a:solidFill>
            </a:endParaRPr>
          </a:p>
        </p:txBody>
      </p:sp>
      <p:sp>
        <p:nvSpPr>
          <p:cNvPr id="9" name="TextBox 8"/>
          <p:cNvSpPr txBox="1"/>
          <p:nvPr/>
        </p:nvSpPr>
        <p:spPr>
          <a:xfrm>
            <a:off x="4267200" y="0"/>
            <a:ext cx="4114800" cy="523220"/>
          </a:xfrm>
          <a:prstGeom prst="rect">
            <a:avLst/>
          </a:prstGeom>
          <a:noFill/>
        </p:spPr>
        <p:txBody>
          <a:bodyPr wrap="square" rtlCol="0">
            <a:spAutoFit/>
          </a:bodyPr>
          <a:lstStyle/>
          <a:p>
            <a:pPr algn="ctr"/>
            <a:r>
              <a:rPr lang="en-US" sz="2800" b="1" dirty="0" smtClean="0">
                <a:solidFill>
                  <a:srgbClr val="FFFF00"/>
                </a:solidFill>
              </a:rPr>
              <a:t>The Word Study</a:t>
            </a:r>
            <a:endParaRPr lang="en-US" sz="2800" b="1" dirty="0">
              <a:solidFill>
                <a:srgbClr val="FFFF00"/>
              </a:solidFill>
            </a:endParaRPr>
          </a:p>
        </p:txBody>
      </p:sp>
      <p:sp>
        <p:nvSpPr>
          <p:cNvPr id="2" name="Rectangle 1"/>
          <p:cNvSpPr/>
          <p:nvPr/>
        </p:nvSpPr>
        <p:spPr>
          <a:xfrm>
            <a:off x="707308" y="2147970"/>
            <a:ext cx="5943600" cy="3970318"/>
          </a:xfrm>
          <a:prstGeom prst="rect">
            <a:avLst/>
          </a:prstGeom>
        </p:spPr>
        <p:txBody>
          <a:bodyPr wrap="square">
            <a:spAutoFit/>
          </a:bodyPr>
          <a:lstStyle/>
          <a:p>
            <a:pPr marL="457200" lvl="0" indent="-457200"/>
            <a:r>
              <a:rPr lang="en-US" sz="2800" dirty="0"/>
              <a:t>♦ </a:t>
            </a:r>
            <a:r>
              <a:rPr lang="en-US" sz="2800" dirty="0" smtClean="0"/>
              <a:t> Jesus </a:t>
            </a:r>
            <a:r>
              <a:rPr lang="en-US" sz="2800" dirty="0"/>
              <a:t>purpose in coming was to save our </a:t>
            </a:r>
            <a:r>
              <a:rPr lang="en-US" sz="2800" dirty="0" smtClean="0"/>
              <a:t>lives</a:t>
            </a:r>
          </a:p>
          <a:p>
            <a:pPr lvl="0"/>
            <a:endParaRPr lang="en-US" sz="2800" dirty="0"/>
          </a:p>
          <a:p>
            <a:pPr marL="515938" lvl="0" indent="-515938"/>
            <a:r>
              <a:rPr lang="en-US" sz="2800" dirty="0"/>
              <a:t>♦ </a:t>
            </a:r>
            <a:r>
              <a:rPr lang="en-US" sz="2800" dirty="0" smtClean="0"/>
              <a:t> Rejecting </a:t>
            </a:r>
            <a:r>
              <a:rPr lang="en-US" sz="2800" dirty="0"/>
              <a:t>the Word is equated with rejection of Jesus and his salvation</a:t>
            </a:r>
            <a:r>
              <a:rPr lang="en-US" sz="2800" dirty="0" smtClean="0"/>
              <a:t>.</a:t>
            </a:r>
          </a:p>
          <a:p>
            <a:pPr lvl="0"/>
            <a:endParaRPr lang="en-US" sz="2800" dirty="0"/>
          </a:p>
          <a:p>
            <a:pPr marL="457200" lvl="0" indent="-457200"/>
            <a:r>
              <a:rPr lang="en-US" sz="2800" dirty="0"/>
              <a:t>♦ </a:t>
            </a:r>
            <a:r>
              <a:rPr lang="en-US" sz="2800" dirty="0" smtClean="0"/>
              <a:t> The </a:t>
            </a:r>
            <a:r>
              <a:rPr lang="en-US" sz="2800" dirty="0"/>
              <a:t>Word will judge us on the last day</a:t>
            </a: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47653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6" descr="http://4.bp.blogspot.com/_xQBb-Qv9S5o/S-6mKY-6V9I/AAAAAAAAAYE/xZo5eL9ofsA/s1600/question-mark3a.jpg"/>
          <p:cNvPicPr>
            <a:picLocks noChangeAspect="1" noChangeArrowheads="1"/>
          </p:cNvPicPr>
          <p:nvPr/>
        </p:nvPicPr>
        <p:blipFill>
          <a:blip r:embed="rId2" cstate="print">
            <a:duotone>
              <a:schemeClr val="accent1">
                <a:shade val="45000"/>
                <a:satMod val="135000"/>
              </a:schemeClr>
              <a:prstClr val="white"/>
            </a:duotone>
            <a:extLst>
              <a:ext uri="{BEBA8EAE-BF5A-486C-A8C5-ECC9F3942E4B}">
                <a14:imgProps xmlns="" xmlns:a14="http://schemas.microsoft.com/office/drawing/2010/main" xmlns:p="http://schemas.openxmlformats.org/presentationml/2006/main" xmlns:r="http://schemas.openxmlformats.org/officeDocument/2006/relationships" xmlns:a="http://schemas.openxmlformats.org/drawingml/2006/main">
                  <a14:imgLayer r:embed="rId3">
                    <a14:imgEffect>
                      <a14:artisticPlasticWrap/>
                    </a14:imgEffect>
                    <a14:imgEffect>
                      <a14:sharpenSoften amount="50000"/>
                    </a14:imgEffect>
                  </a14:imgLayer>
                </a14:imgProps>
              </a:ex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6400800" y="2209800"/>
            <a:ext cx="2198914" cy="4257675"/>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sp>
        <p:nvSpPr>
          <p:cNvPr id="10" name="TextBox 9"/>
          <p:cNvSpPr txBox="1"/>
          <p:nvPr/>
        </p:nvSpPr>
        <p:spPr>
          <a:xfrm>
            <a:off x="4267200" y="0"/>
            <a:ext cx="4114800" cy="523220"/>
          </a:xfrm>
          <a:prstGeom prst="rect">
            <a:avLst/>
          </a:prstGeom>
          <a:noFill/>
        </p:spPr>
        <p:txBody>
          <a:bodyPr wrap="square" rtlCol="0">
            <a:spAutoFit/>
          </a:bodyPr>
          <a:lstStyle/>
          <a:p>
            <a:pPr algn="ctr"/>
            <a:r>
              <a:rPr lang="en-US" sz="2800" b="1" dirty="0" smtClean="0">
                <a:solidFill>
                  <a:srgbClr val="FFFF00"/>
                </a:solidFill>
              </a:rPr>
              <a:t>The Word Study</a:t>
            </a:r>
            <a:endParaRPr lang="en-US" sz="2800" b="1" dirty="0">
              <a:solidFill>
                <a:srgbClr val="FFFF00"/>
              </a:solidFill>
            </a:endParaRPr>
          </a:p>
        </p:txBody>
      </p:sp>
      <p:sp>
        <p:nvSpPr>
          <p:cNvPr id="11" name="TextBox 10"/>
          <p:cNvSpPr txBox="1"/>
          <p:nvPr/>
        </p:nvSpPr>
        <p:spPr>
          <a:xfrm>
            <a:off x="990600" y="838200"/>
            <a:ext cx="7010400" cy="646331"/>
          </a:xfrm>
          <a:prstGeom prst="rect">
            <a:avLst/>
          </a:prstGeom>
          <a:noFill/>
        </p:spPr>
        <p:txBody>
          <a:bodyPr wrap="square" rtlCol="0">
            <a:spAutoFit/>
          </a:bodyPr>
          <a:lstStyle/>
          <a:p>
            <a:pPr algn="ctr"/>
            <a:r>
              <a:rPr lang="en-US" sz="3600" b="1" dirty="0" smtClean="0">
                <a:solidFill>
                  <a:schemeClr val="accent1">
                    <a:lumMod val="75000"/>
                  </a:schemeClr>
                </a:solidFill>
                <a:effectLst>
                  <a:outerShdw blurRad="38100" dist="38100" dir="2700000" algn="tl">
                    <a:srgbClr val="000000">
                      <a:alpha val="43137"/>
                    </a:srgbClr>
                  </a:outerShdw>
                </a:effectLst>
                <a:cs typeface="Aharoni" pitchFamily="2" charset="-79"/>
              </a:rPr>
              <a:t>The Purposeful Question </a:t>
            </a:r>
            <a:endParaRPr lang="en-US" sz="3600" b="1" dirty="0">
              <a:solidFill>
                <a:schemeClr val="accent1">
                  <a:lumMod val="75000"/>
                </a:schemeClr>
              </a:solidFill>
              <a:effectLst>
                <a:outerShdw blurRad="38100" dist="38100" dir="2700000" algn="tl">
                  <a:srgbClr val="000000">
                    <a:alpha val="43137"/>
                  </a:srgbClr>
                </a:outerShdw>
              </a:effectLst>
              <a:cs typeface="Aharoni" pitchFamily="2" charset="-79"/>
            </a:endParaRPr>
          </a:p>
        </p:txBody>
      </p:sp>
      <p:sp>
        <p:nvSpPr>
          <p:cNvPr id="2" name="Rectangle 1"/>
          <p:cNvSpPr/>
          <p:nvPr/>
        </p:nvSpPr>
        <p:spPr>
          <a:xfrm>
            <a:off x="508819" y="2057400"/>
            <a:ext cx="6629400" cy="3785652"/>
          </a:xfrm>
          <a:prstGeom prst="rect">
            <a:avLst/>
          </a:prstGeom>
        </p:spPr>
        <p:txBody>
          <a:bodyPr wrap="square">
            <a:spAutoFit/>
          </a:bodyPr>
          <a:lstStyle/>
          <a:p>
            <a:r>
              <a:rPr lang="en-US" sz="3000" dirty="0"/>
              <a:t>Why would the people of Jesus’ day not accept his word</a:t>
            </a:r>
            <a:r>
              <a:rPr lang="en-US" sz="3000" dirty="0" smtClean="0"/>
              <a:t>?</a:t>
            </a:r>
          </a:p>
          <a:p>
            <a:endParaRPr lang="en-US" sz="3000" dirty="0"/>
          </a:p>
          <a:p>
            <a:r>
              <a:rPr lang="en-US" sz="3000" dirty="0"/>
              <a:t>What role will the bible play in our eternity</a:t>
            </a:r>
            <a:r>
              <a:rPr lang="en-US" sz="3000" dirty="0" smtClean="0"/>
              <a:t>?</a:t>
            </a:r>
          </a:p>
          <a:p>
            <a:endParaRPr lang="en-US" sz="3000" dirty="0"/>
          </a:p>
          <a:p>
            <a:r>
              <a:rPr lang="en-US" sz="3000" dirty="0"/>
              <a:t>Which words of Jesus do you find it easy to accept? Reject?</a:t>
            </a: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43968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5601736"/>
            <a:ext cx="3949700" cy="646664"/>
          </a:xfrm>
        </p:spPr>
        <p:txBody>
          <a:bodyPr>
            <a:normAutofit fontScale="90000"/>
          </a:bodyPr>
          <a:lstStyle/>
          <a:p>
            <a:pPr algn="ctr"/>
            <a:r>
              <a:rPr lang="en-US" dirty="0" smtClean="0">
                <a:solidFill>
                  <a:schemeClr val="accent3"/>
                </a:solidFill>
              </a:rPr>
              <a:t>Acts 17:10-11</a:t>
            </a:r>
            <a:endParaRPr lang="en-US" dirty="0">
              <a:solidFill>
                <a:schemeClr val="accent3"/>
              </a:solidFill>
            </a:endParaRPr>
          </a:p>
        </p:txBody>
      </p:sp>
      <p:sp>
        <p:nvSpPr>
          <p:cNvPr id="5" name="TextBox 4"/>
          <p:cNvSpPr txBox="1"/>
          <p:nvPr/>
        </p:nvSpPr>
        <p:spPr>
          <a:xfrm>
            <a:off x="4267200" y="0"/>
            <a:ext cx="4114800" cy="523220"/>
          </a:xfrm>
          <a:prstGeom prst="rect">
            <a:avLst/>
          </a:prstGeom>
          <a:noFill/>
        </p:spPr>
        <p:txBody>
          <a:bodyPr wrap="square" rtlCol="0">
            <a:spAutoFit/>
          </a:bodyPr>
          <a:lstStyle/>
          <a:p>
            <a:pPr algn="ctr"/>
            <a:r>
              <a:rPr lang="en-US" sz="2800" b="1" dirty="0" smtClean="0">
                <a:solidFill>
                  <a:srgbClr val="FFFF00"/>
                </a:solidFill>
              </a:rPr>
              <a:t>The Word Study</a:t>
            </a:r>
            <a:endParaRPr lang="en-US" sz="2800" b="1" dirty="0">
              <a:solidFill>
                <a:srgbClr val="FFFF00"/>
              </a:solidFill>
            </a:endParaRPr>
          </a:p>
        </p:txBody>
      </p:sp>
      <p:sp>
        <p:nvSpPr>
          <p:cNvPr id="3" name="Rectangle 2"/>
          <p:cNvSpPr/>
          <p:nvPr/>
        </p:nvSpPr>
        <p:spPr>
          <a:xfrm>
            <a:off x="685800" y="990600"/>
            <a:ext cx="7696200" cy="4524315"/>
          </a:xfrm>
          <a:prstGeom prst="rect">
            <a:avLst/>
          </a:prstGeom>
        </p:spPr>
        <p:txBody>
          <a:bodyPr wrap="square">
            <a:spAutoFit/>
          </a:bodyPr>
          <a:lstStyle/>
          <a:p>
            <a:pPr algn="ctr"/>
            <a:r>
              <a:rPr lang="en-US" sz="3200" baseline="30000" dirty="0" smtClean="0"/>
              <a:t>“</a:t>
            </a:r>
            <a:r>
              <a:rPr lang="en-US" sz="3200" dirty="0" smtClean="0"/>
              <a:t>As </a:t>
            </a:r>
            <a:r>
              <a:rPr lang="en-US" sz="3200" dirty="0"/>
              <a:t>soon as it was night, the brothers sent Paul and Silas away to Berea. On arriving there, they went to the Jewish synagogue. </a:t>
            </a:r>
            <a:r>
              <a:rPr lang="en-US" sz="3200" dirty="0" smtClean="0"/>
              <a:t>Now </a:t>
            </a:r>
            <a:r>
              <a:rPr lang="en-US" sz="3200" dirty="0"/>
              <a:t>the Bereans were of more noble character than the Thessalonians, for they received the message with great eagerness and examined the Scriptures every day to see if what Paul said was true. </a:t>
            </a:r>
            <a:r>
              <a:rPr lang="en-US" sz="3200" dirty="0" smtClean="0"/>
              <a:t>“</a:t>
            </a:r>
            <a:endParaRPr lang="en-US" sz="3200"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9309161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6260698" y="2556439"/>
            <a:ext cx="2401947" cy="2536888"/>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
        <p:nvSpPr>
          <p:cNvPr id="8" name="TextBox 7"/>
          <p:cNvSpPr txBox="1"/>
          <p:nvPr/>
        </p:nvSpPr>
        <p:spPr>
          <a:xfrm>
            <a:off x="707308" y="838200"/>
            <a:ext cx="7581900" cy="646331"/>
          </a:xfrm>
          <a:prstGeom prst="rect">
            <a:avLst/>
          </a:prstGeom>
          <a:noFill/>
        </p:spPr>
        <p:txBody>
          <a:bodyPr wrap="square" rtlCol="0">
            <a:spAutoFit/>
          </a:bodyPr>
          <a:lstStyle/>
          <a:p>
            <a:pPr algn="ctr"/>
            <a:r>
              <a:rPr lang="en-US" sz="3600" b="1" dirty="0" smtClean="0">
                <a:solidFill>
                  <a:schemeClr val="accent2"/>
                </a:solidFill>
              </a:rPr>
              <a:t>THE POINT OF THE PASSAGE</a:t>
            </a:r>
            <a:endParaRPr lang="en-US" sz="3600" b="1" dirty="0">
              <a:solidFill>
                <a:schemeClr val="accent2"/>
              </a:solidFill>
            </a:endParaRPr>
          </a:p>
        </p:txBody>
      </p:sp>
      <p:sp>
        <p:nvSpPr>
          <p:cNvPr id="9" name="TextBox 8"/>
          <p:cNvSpPr txBox="1"/>
          <p:nvPr/>
        </p:nvSpPr>
        <p:spPr>
          <a:xfrm>
            <a:off x="4267200" y="0"/>
            <a:ext cx="4114800" cy="523220"/>
          </a:xfrm>
          <a:prstGeom prst="rect">
            <a:avLst/>
          </a:prstGeom>
          <a:noFill/>
        </p:spPr>
        <p:txBody>
          <a:bodyPr wrap="square" rtlCol="0">
            <a:spAutoFit/>
          </a:bodyPr>
          <a:lstStyle/>
          <a:p>
            <a:pPr algn="ctr"/>
            <a:r>
              <a:rPr lang="en-US" sz="2800" b="1" dirty="0" smtClean="0">
                <a:solidFill>
                  <a:srgbClr val="FFFF00"/>
                </a:solidFill>
              </a:rPr>
              <a:t>The Word Study</a:t>
            </a:r>
            <a:endParaRPr lang="en-US" sz="2800" b="1" dirty="0">
              <a:solidFill>
                <a:srgbClr val="FFFF00"/>
              </a:solidFill>
            </a:endParaRPr>
          </a:p>
        </p:txBody>
      </p:sp>
      <p:sp>
        <p:nvSpPr>
          <p:cNvPr id="5" name="TextBox 4"/>
          <p:cNvSpPr txBox="1"/>
          <p:nvPr/>
        </p:nvSpPr>
        <p:spPr>
          <a:xfrm>
            <a:off x="585019" y="1885890"/>
            <a:ext cx="5867400" cy="3877985"/>
          </a:xfrm>
          <a:prstGeom prst="rect">
            <a:avLst/>
          </a:prstGeom>
          <a:noFill/>
        </p:spPr>
        <p:txBody>
          <a:bodyPr wrap="square" rtlCol="0">
            <a:spAutoFit/>
          </a:bodyPr>
          <a:lstStyle/>
          <a:p>
            <a:r>
              <a:rPr lang="en-US" sz="3200" dirty="0" smtClean="0"/>
              <a:t>We must strive to imitate the character of the Berean’ believers</a:t>
            </a:r>
          </a:p>
          <a:p>
            <a:endParaRPr lang="en-US" sz="3200" dirty="0"/>
          </a:p>
          <a:p>
            <a:r>
              <a:rPr lang="en-US" sz="3200" dirty="0"/>
              <a:t>Read and study the bible every day!</a:t>
            </a:r>
          </a:p>
          <a:p>
            <a:endParaRPr lang="en-US" dirty="0"/>
          </a:p>
          <a:p>
            <a:endParaRPr lang="en-US" dirty="0" smtClean="0"/>
          </a:p>
          <a:p>
            <a:endParaRPr lang="en-US" dirty="0" smtClean="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00520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6" descr="http://4.bp.blogspot.com/_xQBb-Qv9S5o/S-6mKY-6V9I/AAAAAAAAAYE/xZo5eL9ofsA/s1600/question-mark3a.jpg"/>
          <p:cNvPicPr>
            <a:picLocks noChangeAspect="1" noChangeArrowheads="1"/>
          </p:cNvPicPr>
          <p:nvPr/>
        </p:nvPicPr>
        <p:blipFill>
          <a:blip r:embed="rId2" cstate="print">
            <a:duotone>
              <a:schemeClr val="accent1">
                <a:shade val="45000"/>
                <a:satMod val="135000"/>
              </a:schemeClr>
              <a:prstClr val="white"/>
            </a:duotone>
            <a:extLst>
              <a:ext uri="{BEBA8EAE-BF5A-486C-A8C5-ECC9F3942E4B}">
                <a14:imgProps xmlns="" xmlns:a14="http://schemas.microsoft.com/office/drawing/2010/main" xmlns:p="http://schemas.openxmlformats.org/presentationml/2006/main" xmlns:r="http://schemas.openxmlformats.org/officeDocument/2006/relationships" xmlns:a="http://schemas.openxmlformats.org/drawingml/2006/main">
                  <a14:imgLayer r:embed="rId3">
                    <a14:imgEffect>
                      <a14:artisticPlasticWrap/>
                    </a14:imgEffect>
                    <a14:imgEffect>
                      <a14:sharpenSoften amount="50000"/>
                    </a14:imgEffect>
                  </a14:imgLayer>
                </a14:imgProps>
              </a:ex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6400800" y="2209800"/>
            <a:ext cx="2198914" cy="4257675"/>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sp>
        <p:nvSpPr>
          <p:cNvPr id="10" name="TextBox 9"/>
          <p:cNvSpPr txBox="1"/>
          <p:nvPr/>
        </p:nvSpPr>
        <p:spPr>
          <a:xfrm>
            <a:off x="4267200" y="0"/>
            <a:ext cx="4114800" cy="523220"/>
          </a:xfrm>
          <a:prstGeom prst="rect">
            <a:avLst/>
          </a:prstGeom>
          <a:noFill/>
        </p:spPr>
        <p:txBody>
          <a:bodyPr wrap="square" rtlCol="0">
            <a:spAutoFit/>
          </a:bodyPr>
          <a:lstStyle/>
          <a:p>
            <a:pPr algn="ctr"/>
            <a:r>
              <a:rPr lang="en-US" sz="2800" b="1" dirty="0" smtClean="0">
                <a:solidFill>
                  <a:srgbClr val="FFFF00"/>
                </a:solidFill>
              </a:rPr>
              <a:t>The Word Study</a:t>
            </a:r>
            <a:endParaRPr lang="en-US" sz="2800" b="1" dirty="0">
              <a:solidFill>
                <a:srgbClr val="FFFF00"/>
              </a:solidFill>
            </a:endParaRPr>
          </a:p>
        </p:txBody>
      </p:sp>
      <p:sp>
        <p:nvSpPr>
          <p:cNvPr id="11" name="TextBox 10"/>
          <p:cNvSpPr txBox="1"/>
          <p:nvPr/>
        </p:nvSpPr>
        <p:spPr>
          <a:xfrm>
            <a:off x="990600" y="838200"/>
            <a:ext cx="7010400" cy="646331"/>
          </a:xfrm>
          <a:prstGeom prst="rect">
            <a:avLst/>
          </a:prstGeom>
          <a:noFill/>
        </p:spPr>
        <p:txBody>
          <a:bodyPr wrap="square" rtlCol="0">
            <a:spAutoFit/>
          </a:bodyPr>
          <a:lstStyle/>
          <a:p>
            <a:pPr algn="ctr"/>
            <a:r>
              <a:rPr lang="en-US" sz="3600" b="1" dirty="0" smtClean="0">
                <a:solidFill>
                  <a:schemeClr val="accent1">
                    <a:lumMod val="75000"/>
                  </a:schemeClr>
                </a:solidFill>
                <a:effectLst>
                  <a:outerShdw blurRad="38100" dist="38100" dir="2700000" algn="tl">
                    <a:srgbClr val="000000">
                      <a:alpha val="43137"/>
                    </a:srgbClr>
                  </a:outerShdw>
                </a:effectLst>
                <a:cs typeface="Aharoni" pitchFamily="2" charset="-79"/>
              </a:rPr>
              <a:t>The Purposeful Question </a:t>
            </a:r>
            <a:endParaRPr lang="en-US" sz="3600" b="1" dirty="0">
              <a:solidFill>
                <a:schemeClr val="accent1">
                  <a:lumMod val="75000"/>
                </a:schemeClr>
              </a:solidFill>
              <a:effectLst>
                <a:outerShdw blurRad="38100" dist="38100" dir="2700000" algn="tl">
                  <a:srgbClr val="000000">
                    <a:alpha val="43137"/>
                  </a:srgbClr>
                </a:outerShdw>
              </a:effectLst>
              <a:cs typeface="Aharoni" pitchFamily="2" charset="-79"/>
            </a:endParaRPr>
          </a:p>
        </p:txBody>
      </p:sp>
      <p:sp>
        <p:nvSpPr>
          <p:cNvPr id="2" name="Rectangle 1"/>
          <p:cNvSpPr/>
          <p:nvPr/>
        </p:nvSpPr>
        <p:spPr>
          <a:xfrm>
            <a:off x="587056" y="1758494"/>
            <a:ext cx="6629400" cy="4708981"/>
          </a:xfrm>
          <a:prstGeom prst="rect">
            <a:avLst/>
          </a:prstGeom>
        </p:spPr>
        <p:txBody>
          <a:bodyPr wrap="square">
            <a:spAutoFit/>
          </a:bodyPr>
          <a:lstStyle/>
          <a:p>
            <a:r>
              <a:rPr lang="en-US" sz="3000" dirty="0" smtClean="0"/>
              <a:t>What character traits did the Bereans have over the </a:t>
            </a:r>
            <a:r>
              <a:rPr lang="en-US" sz="2800" dirty="0" smtClean="0"/>
              <a:t>Thessalonians</a:t>
            </a:r>
            <a:r>
              <a:rPr lang="en-US" sz="3000" dirty="0" smtClean="0"/>
              <a:t>?</a:t>
            </a:r>
          </a:p>
          <a:p>
            <a:endParaRPr lang="en-US" sz="3000" dirty="0" smtClean="0"/>
          </a:p>
          <a:p>
            <a:r>
              <a:rPr lang="en-US" sz="3000" dirty="0" smtClean="0"/>
              <a:t>How are you going to imitate the Bereans in your walk with God?</a:t>
            </a:r>
          </a:p>
          <a:p>
            <a:endParaRPr lang="en-US" sz="3000" dirty="0" smtClean="0"/>
          </a:p>
          <a:p>
            <a:r>
              <a:rPr lang="en-US" sz="3000" dirty="0" smtClean="0"/>
              <a:t>Why do you think it is important to examine the scriptures?</a:t>
            </a:r>
          </a:p>
          <a:p>
            <a:endParaRPr lang="en-US" sz="3000"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85709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2054" name="Picture 6" descr="http://4.bp.blogspot.com/_xQBb-Qv9S5o/S-6mKY-6V9I/AAAAAAAAAYE/xZo5eL9ofsA/s1600/question-mark3a.jpg"/>
          <p:cNvPicPr>
            <a:picLocks noChangeAspect="1" noChangeArrowheads="1"/>
          </p:cNvPicPr>
          <p:nvPr/>
        </p:nvPicPr>
        <p:blipFill>
          <a:blip r:embed="rId2" cstate="print">
            <a:duotone>
              <a:schemeClr val="accent1">
                <a:shade val="45000"/>
                <a:satMod val="135000"/>
              </a:schemeClr>
              <a:prstClr val="white"/>
            </a:duotone>
            <a:extLst>
              <a:ext uri="{BEBA8EAE-BF5A-486C-A8C5-ECC9F3942E4B}">
                <a14:imgProps xmlns="" xmlns:a14="http://schemas.microsoft.com/office/drawing/2010/main" xmlns:p="http://schemas.openxmlformats.org/presentationml/2006/main" xmlns:r="http://schemas.openxmlformats.org/officeDocument/2006/relationships" xmlns:a="http://schemas.openxmlformats.org/drawingml/2006/main">
                  <a14:imgLayer r:embed="rId3">
                    <a14:imgEffect>
                      <a14:artisticPlasticWrap/>
                    </a14:imgEffect>
                    <a14:imgEffect>
                      <a14:sharpenSoften amount="50000"/>
                    </a14:imgEffect>
                  </a14:imgLayer>
                </a14:imgProps>
              </a:ex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6400800" y="2209800"/>
            <a:ext cx="2198914" cy="4257675"/>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sp>
        <p:nvSpPr>
          <p:cNvPr id="10" name="TextBox 9"/>
          <p:cNvSpPr txBox="1"/>
          <p:nvPr/>
        </p:nvSpPr>
        <p:spPr>
          <a:xfrm>
            <a:off x="4267200" y="0"/>
            <a:ext cx="4114800" cy="523220"/>
          </a:xfrm>
          <a:prstGeom prst="rect">
            <a:avLst/>
          </a:prstGeom>
          <a:noFill/>
        </p:spPr>
        <p:txBody>
          <a:bodyPr wrap="square" rtlCol="0">
            <a:spAutoFit/>
          </a:bodyPr>
          <a:lstStyle/>
          <a:p>
            <a:pPr algn="ctr"/>
            <a:r>
              <a:rPr lang="en-US" sz="2800" b="1" dirty="0" smtClean="0">
                <a:solidFill>
                  <a:srgbClr val="FFFF00"/>
                </a:solidFill>
              </a:rPr>
              <a:t>The Word Study</a:t>
            </a:r>
            <a:endParaRPr lang="en-US" sz="2800" b="1" dirty="0">
              <a:solidFill>
                <a:srgbClr val="FFFF00"/>
              </a:solidFill>
            </a:endParaRPr>
          </a:p>
        </p:txBody>
      </p:sp>
      <p:sp>
        <p:nvSpPr>
          <p:cNvPr id="11" name="TextBox 10"/>
          <p:cNvSpPr txBox="1"/>
          <p:nvPr/>
        </p:nvSpPr>
        <p:spPr>
          <a:xfrm>
            <a:off x="990600" y="838200"/>
            <a:ext cx="7010400" cy="646331"/>
          </a:xfrm>
          <a:prstGeom prst="rect">
            <a:avLst/>
          </a:prstGeom>
          <a:noFill/>
        </p:spPr>
        <p:txBody>
          <a:bodyPr wrap="square" rtlCol="0">
            <a:spAutoFit/>
          </a:bodyPr>
          <a:lstStyle/>
          <a:p>
            <a:pPr algn="ctr"/>
            <a:r>
              <a:rPr lang="en-US" sz="3600" b="1" dirty="0" smtClean="0">
                <a:solidFill>
                  <a:schemeClr val="accent1">
                    <a:lumMod val="75000"/>
                  </a:schemeClr>
                </a:solidFill>
                <a:effectLst>
                  <a:outerShdw blurRad="38100" dist="38100" dir="2700000" algn="tl">
                    <a:srgbClr val="000000">
                      <a:alpha val="43137"/>
                    </a:srgbClr>
                  </a:outerShdw>
                </a:effectLst>
                <a:cs typeface="Aharoni" pitchFamily="2" charset="-79"/>
              </a:rPr>
              <a:t>The Purposeful Question </a:t>
            </a:r>
            <a:endParaRPr lang="en-US" sz="3600" b="1" dirty="0">
              <a:solidFill>
                <a:schemeClr val="accent1">
                  <a:lumMod val="75000"/>
                </a:schemeClr>
              </a:solidFill>
              <a:effectLst>
                <a:outerShdw blurRad="38100" dist="38100" dir="2700000" algn="tl">
                  <a:srgbClr val="000000">
                    <a:alpha val="43137"/>
                  </a:srgbClr>
                </a:outerShdw>
              </a:effectLst>
              <a:cs typeface="Aharoni" pitchFamily="2" charset="-79"/>
            </a:endParaRP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864046929"/>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295400"/>
            <a:ext cx="7010400" cy="4953000"/>
          </a:xfrm>
        </p:spPr>
        <p:txBody>
          <a:bodyPr>
            <a:normAutofit/>
          </a:bodyPr>
          <a:lstStyle/>
          <a:p>
            <a:r>
              <a:rPr lang="en-US" sz="3200" b="1" dirty="0" smtClean="0">
                <a:latin typeface="+mj-lt"/>
              </a:rPr>
              <a:t>Prayer</a:t>
            </a:r>
          </a:p>
          <a:p>
            <a:r>
              <a:rPr lang="en-US" sz="3200" b="1" dirty="0" smtClean="0">
                <a:latin typeface="+mj-lt"/>
              </a:rPr>
              <a:t>Set Up Next Study</a:t>
            </a:r>
          </a:p>
          <a:p>
            <a:r>
              <a:rPr lang="en-US" sz="3200" b="1" dirty="0" smtClean="0">
                <a:latin typeface="+mj-lt"/>
              </a:rPr>
              <a:t>Give scriptures for the next study</a:t>
            </a:r>
          </a:p>
          <a:p>
            <a:pPr marL="0" lvl="0" indent="0" fontAlgn="base">
              <a:spcBef>
                <a:spcPct val="0"/>
              </a:spcBef>
              <a:spcAft>
                <a:spcPct val="0"/>
              </a:spcAft>
              <a:buClrTx/>
              <a:buSzTx/>
              <a:buNone/>
            </a:pPr>
            <a:endParaRPr lang="en-US" b="1" dirty="0" smtClean="0">
              <a:solidFill>
                <a:srgbClr val="000000"/>
              </a:solidFill>
              <a:latin typeface="+mj-lt"/>
              <a:cs typeface="Arial" pitchFamily="34" charset="0"/>
            </a:endParaRPr>
          </a:p>
          <a:p>
            <a:pPr marL="0" lvl="0" indent="0" algn="ctr" fontAlgn="base">
              <a:spcBef>
                <a:spcPct val="0"/>
              </a:spcBef>
              <a:spcAft>
                <a:spcPct val="0"/>
              </a:spcAft>
              <a:buClrTx/>
              <a:buSzTx/>
              <a:buNone/>
            </a:pPr>
            <a:r>
              <a:rPr lang="en-US" b="1" dirty="0" smtClean="0">
                <a:solidFill>
                  <a:srgbClr val="000000"/>
                </a:solidFill>
                <a:latin typeface="+mj-lt"/>
                <a:cs typeface="Arial" pitchFamily="34" charset="0"/>
              </a:rPr>
              <a:t>Discipleship</a:t>
            </a:r>
            <a:endParaRPr lang="en-US" b="1" dirty="0">
              <a:solidFill>
                <a:srgbClr val="000000"/>
              </a:solidFill>
              <a:latin typeface="+mj-lt"/>
              <a:cs typeface="Arial" pitchFamily="34" charset="0"/>
            </a:endParaRPr>
          </a:p>
          <a:p>
            <a:pPr marL="0" lvl="0" indent="0" algn="ctr" fontAlgn="base">
              <a:spcBef>
                <a:spcPct val="0"/>
              </a:spcBef>
              <a:spcAft>
                <a:spcPct val="0"/>
              </a:spcAft>
              <a:buClrTx/>
              <a:buSzTx/>
              <a:buNone/>
            </a:pPr>
            <a:r>
              <a:rPr lang="en-US" dirty="0">
                <a:solidFill>
                  <a:srgbClr val="000000"/>
                </a:solidFill>
                <a:latin typeface="+mj-lt"/>
                <a:cs typeface="Arial" pitchFamily="34" charset="0"/>
              </a:rPr>
              <a:t>Acts 11:25-26 </a:t>
            </a:r>
          </a:p>
          <a:p>
            <a:pPr marL="0" lvl="0" indent="0" algn="ctr" fontAlgn="base">
              <a:spcBef>
                <a:spcPct val="0"/>
              </a:spcBef>
              <a:spcAft>
                <a:spcPct val="0"/>
              </a:spcAft>
              <a:buClrTx/>
              <a:buSzTx/>
              <a:buNone/>
            </a:pPr>
            <a:r>
              <a:rPr lang="en-US" dirty="0">
                <a:solidFill>
                  <a:srgbClr val="000000"/>
                </a:solidFill>
                <a:latin typeface="+mj-lt"/>
                <a:cs typeface="Arial" pitchFamily="34" charset="0"/>
              </a:rPr>
              <a:t>Luke 9:23-27 </a:t>
            </a:r>
          </a:p>
          <a:p>
            <a:pPr marL="0" lvl="0" indent="0" algn="ctr" fontAlgn="base">
              <a:spcBef>
                <a:spcPct val="0"/>
              </a:spcBef>
              <a:spcAft>
                <a:spcPct val="0"/>
              </a:spcAft>
              <a:buClrTx/>
              <a:buSzTx/>
              <a:buNone/>
            </a:pPr>
            <a:r>
              <a:rPr lang="en-US" dirty="0">
                <a:solidFill>
                  <a:srgbClr val="000000"/>
                </a:solidFill>
                <a:latin typeface="+mj-lt"/>
                <a:cs typeface="Arial" pitchFamily="34" charset="0"/>
              </a:rPr>
              <a:t>Luke 9:57-62 </a:t>
            </a:r>
          </a:p>
          <a:p>
            <a:pPr marL="0" lvl="0" indent="0" algn="ctr" fontAlgn="base">
              <a:spcBef>
                <a:spcPct val="0"/>
              </a:spcBef>
              <a:spcAft>
                <a:spcPct val="0"/>
              </a:spcAft>
              <a:buClrTx/>
              <a:buSzTx/>
              <a:buNone/>
            </a:pPr>
            <a:r>
              <a:rPr lang="en-US" dirty="0">
                <a:solidFill>
                  <a:srgbClr val="000000"/>
                </a:solidFill>
                <a:latin typeface="+mj-lt"/>
                <a:cs typeface="Arial" pitchFamily="34" charset="0"/>
              </a:rPr>
              <a:t>Mark 1:16-20</a:t>
            </a:r>
          </a:p>
          <a:p>
            <a:pPr marL="0" lvl="0" indent="0" algn="ctr" fontAlgn="base">
              <a:spcBef>
                <a:spcPct val="0"/>
              </a:spcBef>
              <a:spcAft>
                <a:spcPct val="0"/>
              </a:spcAft>
              <a:buClrTx/>
              <a:buSzTx/>
              <a:buNone/>
            </a:pPr>
            <a:r>
              <a:rPr lang="en-US" b="1" dirty="0">
                <a:solidFill>
                  <a:schemeClr val="accent2">
                    <a:lumMod val="75000"/>
                  </a:schemeClr>
                </a:solidFill>
                <a:latin typeface="+mj-lt"/>
                <a:cs typeface="Arial" pitchFamily="34" charset="0"/>
              </a:rPr>
              <a:t>Matthew 28:18-20 </a:t>
            </a:r>
          </a:p>
          <a:p>
            <a:pPr marL="0" lvl="0" indent="0" algn="ctr" fontAlgn="base">
              <a:spcBef>
                <a:spcPct val="0"/>
              </a:spcBef>
              <a:spcAft>
                <a:spcPct val="0"/>
              </a:spcAft>
              <a:buClrTx/>
              <a:buSzTx/>
              <a:buNone/>
            </a:pPr>
            <a:r>
              <a:rPr lang="en-US" dirty="0">
                <a:solidFill>
                  <a:srgbClr val="000000"/>
                </a:solidFill>
                <a:latin typeface="+mj-lt"/>
                <a:cs typeface="Arial" pitchFamily="34" charset="0"/>
              </a:rPr>
              <a:t>Matthew 22:34-40</a:t>
            </a:r>
          </a:p>
          <a:p>
            <a:endParaRPr lang="en-US" dirty="0"/>
          </a:p>
        </p:txBody>
      </p:sp>
      <p:sp>
        <p:nvSpPr>
          <p:cNvPr id="4" name="Rectangle 3"/>
          <p:cNvSpPr/>
          <p:nvPr/>
        </p:nvSpPr>
        <p:spPr>
          <a:xfrm>
            <a:off x="4953000" y="0"/>
            <a:ext cx="2743200" cy="523220"/>
          </a:xfrm>
          <a:prstGeom prst="rect">
            <a:avLst/>
          </a:prstGeom>
        </p:spPr>
        <p:txBody>
          <a:bodyPr wrap="square">
            <a:spAutoFit/>
          </a:bodyPr>
          <a:lstStyle/>
          <a:p>
            <a:r>
              <a:rPr lang="en-US" sz="2800" dirty="0">
                <a:solidFill>
                  <a:schemeClr val="bg2"/>
                </a:solidFill>
              </a:rPr>
              <a:t>End the Study</a:t>
            </a: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505586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667662" y="761999"/>
            <a:ext cx="3788222" cy="4876800"/>
          </a:xfrm>
          <a:prstGeom prst="rect">
            <a:avLst/>
          </a:prstGeom>
          <a:solidFill>
            <a:schemeClr val="accent3">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Title 2"/>
          <p:cNvSpPr>
            <a:spLocks noGrp="1"/>
          </p:cNvSpPr>
          <p:nvPr>
            <p:ph type="ctrTitle" idx="4294967295"/>
          </p:nvPr>
        </p:nvSpPr>
        <p:spPr>
          <a:xfrm>
            <a:off x="5181600" y="-152400"/>
            <a:ext cx="3962400" cy="631825"/>
          </a:xfrm>
        </p:spPr>
        <p:txBody>
          <a:bodyPr>
            <a:normAutofit/>
          </a:bodyPr>
          <a:lstStyle/>
          <a:p>
            <a:r>
              <a:rPr lang="en-US" sz="2400" b="1" dirty="0" smtClean="0">
                <a:solidFill>
                  <a:schemeClr val="bg2"/>
                </a:solidFill>
                <a:effectLst/>
              </a:rPr>
              <a:t>Quiz #2: </a:t>
            </a:r>
            <a:r>
              <a:rPr lang="en-US" sz="2400" dirty="0" smtClean="0">
                <a:solidFill>
                  <a:schemeClr val="bg1"/>
                </a:solidFill>
                <a:effectLst/>
              </a:rPr>
              <a:t>Seeking God</a:t>
            </a:r>
            <a:endParaRPr lang="en-US" sz="2400" dirty="0">
              <a:solidFill>
                <a:schemeClr val="bg1"/>
              </a:solidFill>
              <a:effectLst/>
            </a:endParaRPr>
          </a:p>
        </p:txBody>
      </p:sp>
      <p:sp>
        <p:nvSpPr>
          <p:cNvPr id="2" name="Subtitle 1"/>
          <p:cNvSpPr>
            <a:spLocks noGrp="1"/>
          </p:cNvSpPr>
          <p:nvPr>
            <p:ph type="subTitle" idx="4294967295"/>
          </p:nvPr>
        </p:nvSpPr>
        <p:spPr>
          <a:xfrm>
            <a:off x="649287" y="761999"/>
            <a:ext cx="3922713" cy="4953000"/>
          </a:xfrm>
        </p:spPr>
        <p:txBody>
          <a:bodyPr>
            <a:noAutofit/>
          </a:bodyPr>
          <a:lstStyle/>
          <a:p>
            <a:pPr marL="68580" indent="0" algn="ctr">
              <a:buNone/>
            </a:pPr>
            <a:r>
              <a:rPr lang="en-US" sz="2800" b="1" u="sng" dirty="0" smtClean="0">
                <a:latin typeface="Arial Narrow" pitchFamily="34" charset="0"/>
              </a:rPr>
              <a:t>QUIZ ANSWERS</a:t>
            </a:r>
          </a:p>
          <a:p>
            <a:pPr marL="68580" indent="0" algn="ctr">
              <a:buNone/>
            </a:pPr>
            <a:endParaRPr lang="en-US" sz="900" b="1" u="sng" dirty="0" smtClean="0">
              <a:latin typeface="Arial Narrow" pitchFamily="34" charset="0"/>
            </a:endParaRPr>
          </a:p>
          <a:p>
            <a:pPr marL="0" lvl="0" indent="0" algn="ctr" fontAlgn="base">
              <a:spcBef>
                <a:spcPct val="0"/>
              </a:spcBef>
              <a:spcAft>
                <a:spcPct val="0"/>
              </a:spcAft>
              <a:buClrTx/>
              <a:buSzTx/>
              <a:buNone/>
            </a:pPr>
            <a:r>
              <a:rPr lang="en-US" sz="2000" b="1" u="sng" dirty="0" smtClean="0">
                <a:solidFill>
                  <a:srgbClr val="000000"/>
                </a:solidFill>
                <a:latin typeface="Arial Narrow" pitchFamily="34" charset="0"/>
                <a:cs typeface="Arial" pitchFamily="34" charset="0"/>
              </a:rPr>
              <a:t>Seeking God Study</a:t>
            </a:r>
          </a:p>
          <a:p>
            <a:pPr marL="0" lvl="0" indent="0" algn="ctr" fontAlgn="base">
              <a:spcBef>
                <a:spcPct val="0"/>
              </a:spcBef>
              <a:spcAft>
                <a:spcPct val="0"/>
              </a:spcAft>
              <a:buClrTx/>
              <a:buSzTx/>
              <a:buNone/>
            </a:pPr>
            <a:r>
              <a:rPr lang="en-US" sz="1800" dirty="0" smtClean="0">
                <a:solidFill>
                  <a:schemeClr val="tx1"/>
                </a:solidFill>
                <a:latin typeface="Arial Narrow" pitchFamily="34" charset="0"/>
                <a:cs typeface="Arial" pitchFamily="34" charset="0"/>
              </a:rPr>
              <a:t>Matthew </a:t>
            </a:r>
            <a:r>
              <a:rPr lang="en-US" sz="1800" dirty="0">
                <a:solidFill>
                  <a:schemeClr val="tx1"/>
                </a:solidFill>
                <a:latin typeface="Arial Narrow" pitchFamily="34" charset="0"/>
                <a:cs typeface="Arial" pitchFamily="34" charset="0"/>
              </a:rPr>
              <a:t>7:7 &amp; 7:13-14</a:t>
            </a:r>
          </a:p>
          <a:p>
            <a:pPr marL="0" lvl="0" indent="0" algn="ctr" fontAlgn="base">
              <a:spcBef>
                <a:spcPct val="0"/>
              </a:spcBef>
              <a:spcAft>
                <a:spcPct val="0"/>
              </a:spcAft>
              <a:buClrTx/>
              <a:buSzTx/>
              <a:buNone/>
            </a:pPr>
            <a:r>
              <a:rPr lang="en-US" sz="1800" dirty="0">
                <a:solidFill>
                  <a:schemeClr val="tx1"/>
                </a:solidFill>
                <a:latin typeface="Arial Narrow" pitchFamily="34" charset="0"/>
                <a:cs typeface="Arial" pitchFamily="34" charset="0"/>
              </a:rPr>
              <a:t>Luke 13:22-30</a:t>
            </a:r>
          </a:p>
          <a:p>
            <a:pPr marL="0" lvl="0" indent="0" algn="ctr" fontAlgn="base">
              <a:spcBef>
                <a:spcPct val="0"/>
              </a:spcBef>
              <a:spcAft>
                <a:spcPct val="0"/>
              </a:spcAft>
              <a:buClrTx/>
              <a:buSzTx/>
              <a:buNone/>
            </a:pPr>
            <a:r>
              <a:rPr lang="en-US" sz="1800" dirty="0">
                <a:solidFill>
                  <a:schemeClr val="tx1"/>
                </a:solidFill>
                <a:latin typeface="Arial Narrow" pitchFamily="34" charset="0"/>
                <a:cs typeface="Arial" pitchFamily="34" charset="0"/>
              </a:rPr>
              <a:t>Matthew </a:t>
            </a:r>
            <a:r>
              <a:rPr lang="en-US" sz="1800" dirty="0" smtClean="0">
                <a:solidFill>
                  <a:schemeClr val="tx1"/>
                </a:solidFill>
                <a:latin typeface="Arial Narrow" pitchFamily="34" charset="0"/>
                <a:cs typeface="Arial" pitchFamily="34" charset="0"/>
              </a:rPr>
              <a:t>6:25-34</a:t>
            </a:r>
            <a:endParaRPr lang="en-US" sz="1800" dirty="0">
              <a:solidFill>
                <a:schemeClr val="tx1"/>
              </a:solidFill>
              <a:latin typeface="Arial Narrow" pitchFamily="34" charset="0"/>
              <a:cs typeface="Arial" pitchFamily="34" charset="0"/>
            </a:endParaRPr>
          </a:p>
          <a:p>
            <a:pPr marL="0" lvl="0" indent="0" algn="ctr" fontAlgn="base">
              <a:spcBef>
                <a:spcPct val="0"/>
              </a:spcBef>
              <a:spcAft>
                <a:spcPct val="0"/>
              </a:spcAft>
              <a:buClrTx/>
              <a:buSzTx/>
              <a:buNone/>
            </a:pPr>
            <a:r>
              <a:rPr lang="en-US" sz="1800" dirty="0">
                <a:solidFill>
                  <a:schemeClr val="tx1"/>
                </a:solidFill>
                <a:latin typeface="Arial Narrow" pitchFamily="34" charset="0"/>
                <a:cs typeface="Arial" pitchFamily="34" charset="0"/>
              </a:rPr>
              <a:t>Matthew 13:44-46</a:t>
            </a:r>
          </a:p>
          <a:p>
            <a:pPr marL="0" lvl="0" indent="0" algn="ctr" fontAlgn="base">
              <a:spcBef>
                <a:spcPct val="0"/>
              </a:spcBef>
              <a:spcAft>
                <a:spcPct val="0"/>
              </a:spcAft>
              <a:buClrTx/>
              <a:buSzTx/>
              <a:buNone/>
            </a:pPr>
            <a:r>
              <a:rPr lang="en-US" sz="1800" dirty="0">
                <a:solidFill>
                  <a:schemeClr val="tx1"/>
                </a:solidFill>
                <a:latin typeface="Arial Narrow" pitchFamily="34" charset="0"/>
                <a:cs typeface="Arial" pitchFamily="34" charset="0"/>
              </a:rPr>
              <a:t>Acts 8:26-40</a:t>
            </a:r>
          </a:p>
          <a:p>
            <a:pPr marL="290513" indent="0">
              <a:buNone/>
            </a:pPr>
            <a:r>
              <a:rPr lang="en-US" sz="800" dirty="0" smtClean="0">
                <a:latin typeface="Arial Narrow" pitchFamily="34" charset="0"/>
              </a:rPr>
              <a:t>----------------------------------------------------------------------------------------------------------------</a:t>
            </a:r>
          </a:p>
          <a:p>
            <a:pPr marL="347663" indent="-279400">
              <a:buNone/>
            </a:pPr>
            <a:r>
              <a:rPr lang="en-US" sz="2000" b="1" dirty="0" smtClean="0">
                <a:solidFill>
                  <a:schemeClr val="tx2">
                    <a:lumMod val="50000"/>
                  </a:schemeClr>
                </a:solidFill>
                <a:latin typeface="Arial Narrow" pitchFamily="34" charset="0"/>
              </a:rPr>
              <a:t>MATTHEW 7:7.13-14- ONE POINT </a:t>
            </a:r>
          </a:p>
          <a:p>
            <a:pPr marL="68580" indent="0">
              <a:buNone/>
            </a:pPr>
            <a:r>
              <a:rPr lang="en-US" sz="1400" dirty="0" smtClean="0">
                <a:latin typeface="Arial Narrow" pitchFamily="34" charset="0"/>
                <a:sym typeface="Symbol"/>
              </a:rPr>
              <a:t>( </a:t>
            </a:r>
            <a:r>
              <a:rPr lang="en-US" sz="1400" dirty="0">
                <a:latin typeface="Arial Narrow" pitchFamily="34" charset="0"/>
                <a:sym typeface="Symbol"/>
              </a:rPr>
              <a:t>Must a point that comes directly from the </a:t>
            </a:r>
            <a:r>
              <a:rPr lang="en-US" sz="1400" dirty="0" smtClean="0">
                <a:latin typeface="Arial Narrow" pitchFamily="34" charset="0"/>
                <a:sym typeface="Symbol"/>
              </a:rPr>
              <a:t>scripture)</a:t>
            </a:r>
          </a:p>
          <a:p>
            <a:pPr marL="0" indent="0">
              <a:buNone/>
            </a:pPr>
            <a:r>
              <a:rPr lang="en-US" sz="1800" b="1" dirty="0">
                <a:solidFill>
                  <a:schemeClr val="tx1"/>
                </a:solidFill>
                <a:latin typeface="Arial Narrow" pitchFamily="34" charset="0"/>
                <a:sym typeface="Symbol"/>
              </a:rPr>
              <a:t>† Promise: </a:t>
            </a:r>
            <a:r>
              <a:rPr lang="en-US" sz="1800" dirty="0">
                <a:solidFill>
                  <a:schemeClr val="tx1"/>
                </a:solidFill>
                <a:latin typeface="Arial Narrow" pitchFamily="34" charset="0"/>
                <a:sym typeface="Symbol"/>
              </a:rPr>
              <a:t>All who seek God will find him</a:t>
            </a:r>
          </a:p>
          <a:p>
            <a:pPr marL="0" indent="0">
              <a:buNone/>
            </a:pPr>
            <a:r>
              <a:rPr lang="en-US" sz="1800" b="1" dirty="0">
                <a:solidFill>
                  <a:schemeClr val="tx1"/>
                </a:solidFill>
                <a:latin typeface="Arial Narrow" pitchFamily="34" charset="0"/>
                <a:sym typeface="Symbol"/>
              </a:rPr>
              <a:t>† Warning: </a:t>
            </a:r>
            <a:r>
              <a:rPr lang="en-US" sz="1800" dirty="0">
                <a:solidFill>
                  <a:schemeClr val="tx1"/>
                </a:solidFill>
                <a:latin typeface="Arial Narrow" pitchFamily="34" charset="0"/>
                <a:sym typeface="Symbol"/>
              </a:rPr>
              <a:t>Only a few will find </a:t>
            </a:r>
          </a:p>
          <a:p>
            <a:pPr marL="68580" indent="0">
              <a:buNone/>
            </a:pPr>
            <a:r>
              <a:rPr lang="en-US" sz="1600" b="1" dirty="0" smtClean="0">
                <a:latin typeface="Arial Narrow" pitchFamily="34" charset="0"/>
                <a:sym typeface="Symbol"/>
              </a:rPr>
              <a:t>------------------------------------------------------------</a:t>
            </a:r>
          </a:p>
          <a:p>
            <a:pPr marL="68580" indent="0">
              <a:buNone/>
            </a:pPr>
            <a:r>
              <a:rPr lang="en-US" sz="2000" b="1" dirty="0" smtClean="0">
                <a:latin typeface="Arial Narrow" pitchFamily="34" charset="0"/>
              </a:rPr>
              <a:t>Memory Verse answers below:</a:t>
            </a:r>
          </a:p>
          <a:p>
            <a:pPr marL="68580" indent="0">
              <a:buNone/>
            </a:pPr>
            <a:r>
              <a:rPr lang="en-US" sz="1800" dirty="0" smtClean="0">
                <a:latin typeface="Arial Narrow" pitchFamily="34" charset="0"/>
              </a:rPr>
              <a:t>First, righteousness, given, worry, enough</a:t>
            </a:r>
          </a:p>
        </p:txBody>
      </p:sp>
      <p:sp>
        <p:nvSpPr>
          <p:cNvPr id="6" name="Rectangle 5"/>
          <p:cNvSpPr/>
          <p:nvPr/>
        </p:nvSpPr>
        <p:spPr>
          <a:xfrm>
            <a:off x="362856" y="5722203"/>
            <a:ext cx="8186057" cy="830997"/>
          </a:xfrm>
          <a:prstGeom prst="rect">
            <a:avLst/>
          </a:prstGeom>
        </p:spPr>
        <p:txBody>
          <a:bodyPr wrap="square">
            <a:spAutoFit/>
          </a:bodyPr>
          <a:lstStyle/>
          <a:p>
            <a:pPr algn="ctr"/>
            <a:r>
              <a:rPr lang="en-US" sz="1600" b="1" baseline="30000" dirty="0">
                <a:latin typeface="Aharoni" pitchFamily="2" charset="-79"/>
                <a:cs typeface="Aharoni" pitchFamily="2" charset="-79"/>
              </a:rPr>
              <a:t>“ </a:t>
            </a:r>
            <a:r>
              <a:rPr lang="en-US" sz="1600" b="1" dirty="0">
                <a:latin typeface="Aharoni" pitchFamily="2" charset="-79"/>
                <a:cs typeface="Aharoni" pitchFamily="2" charset="-79"/>
              </a:rPr>
              <a:t>But seek </a:t>
            </a:r>
            <a:r>
              <a:rPr lang="en-US" sz="1600" b="1" i="1" u="sng" dirty="0" smtClean="0">
                <a:solidFill>
                  <a:schemeClr val="accent3"/>
                </a:solidFill>
                <a:latin typeface="Aharoni" pitchFamily="2" charset="-79"/>
                <a:cs typeface="Aharoni" pitchFamily="2" charset="-79"/>
              </a:rPr>
              <a:t>first</a:t>
            </a:r>
            <a:r>
              <a:rPr lang="en-US" sz="1600" b="1" dirty="0" smtClean="0">
                <a:latin typeface="Aharoni" pitchFamily="2" charset="-79"/>
                <a:cs typeface="Aharoni" pitchFamily="2" charset="-79"/>
              </a:rPr>
              <a:t> </a:t>
            </a:r>
            <a:r>
              <a:rPr lang="en-US" sz="1600" b="1" dirty="0">
                <a:latin typeface="Aharoni" pitchFamily="2" charset="-79"/>
                <a:cs typeface="Aharoni" pitchFamily="2" charset="-79"/>
              </a:rPr>
              <a:t>his kingdom and his </a:t>
            </a:r>
            <a:r>
              <a:rPr lang="en-US" sz="1600" b="1" i="1" u="sng" dirty="0" smtClean="0">
                <a:solidFill>
                  <a:schemeClr val="accent3"/>
                </a:solidFill>
                <a:latin typeface="Aharoni" pitchFamily="2" charset="-79"/>
                <a:cs typeface="Aharoni" pitchFamily="2" charset="-79"/>
              </a:rPr>
              <a:t>righteousnes</a:t>
            </a:r>
            <a:r>
              <a:rPr lang="en-US" sz="1600" b="1" i="1" dirty="0" smtClean="0">
                <a:solidFill>
                  <a:schemeClr val="accent3"/>
                </a:solidFill>
                <a:latin typeface="Aharoni" pitchFamily="2" charset="-79"/>
                <a:cs typeface="Aharoni" pitchFamily="2" charset="-79"/>
              </a:rPr>
              <a:t>s</a:t>
            </a:r>
            <a:r>
              <a:rPr lang="en-US" sz="1600" b="1" dirty="0" smtClean="0">
                <a:latin typeface="Aharoni" pitchFamily="2" charset="-79"/>
                <a:cs typeface="Aharoni" pitchFamily="2" charset="-79"/>
              </a:rPr>
              <a:t>, </a:t>
            </a:r>
            <a:r>
              <a:rPr lang="en-US" sz="1600" b="1" dirty="0">
                <a:latin typeface="Aharoni" pitchFamily="2" charset="-79"/>
                <a:cs typeface="Aharoni" pitchFamily="2" charset="-79"/>
              </a:rPr>
              <a:t>and all these things will be</a:t>
            </a:r>
            <a:r>
              <a:rPr lang="en-US" sz="1600" b="1" i="1" u="sng" dirty="0">
                <a:solidFill>
                  <a:schemeClr val="accent3"/>
                </a:solidFill>
                <a:latin typeface="Aharoni" pitchFamily="2" charset="-79"/>
                <a:cs typeface="Aharoni" pitchFamily="2" charset="-79"/>
              </a:rPr>
              <a:t> </a:t>
            </a:r>
            <a:r>
              <a:rPr lang="en-US" sz="1600" b="1" i="1" u="sng" dirty="0" smtClean="0">
                <a:solidFill>
                  <a:schemeClr val="accent3"/>
                </a:solidFill>
                <a:latin typeface="Aharoni" pitchFamily="2" charset="-79"/>
                <a:cs typeface="Aharoni" pitchFamily="2" charset="-79"/>
              </a:rPr>
              <a:t>given </a:t>
            </a:r>
            <a:r>
              <a:rPr lang="en-US" sz="1600" b="1" dirty="0">
                <a:latin typeface="Aharoni" pitchFamily="2" charset="-79"/>
                <a:cs typeface="Aharoni" pitchFamily="2" charset="-79"/>
              </a:rPr>
              <a:t>to you as well. Therefore do not </a:t>
            </a:r>
            <a:r>
              <a:rPr lang="en-US" sz="1600" b="1" i="1" u="sng" dirty="0" smtClean="0">
                <a:solidFill>
                  <a:schemeClr val="accent3"/>
                </a:solidFill>
                <a:latin typeface="Aharoni" pitchFamily="2" charset="-79"/>
                <a:cs typeface="Aharoni" pitchFamily="2" charset="-79"/>
              </a:rPr>
              <a:t>worry</a:t>
            </a:r>
            <a:r>
              <a:rPr lang="en-US" sz="1600" b="1" dirty="0" smtClean="0">
                <a:latin typeface="Aharoni" pitchFamily="2" charset="-79"/>
                <a:cs typeface="Aharoni" pitchFamily="2" charset="-79"/>
              </a:rPr>
              <a:t> </a:t>
            </a:r>
            <a:r>
              <a:rPr lang="en-US" sz="1600" b="1" dirty="0">
                <a:latin typeface="Aharoni" pitchFamily="2" charset="-79"/>
                <a:cs typeface="Aharoni" pitchFamily="2" charset="-79"/>
              </a:rPr>
              <a:t>about tomorrow, for tomorrow will worry about itself. Each day has </a:t>
            </a:r>
            <a:r>
              <a:rPr lang="en-US" sz="1600" b="1" i="1" u="sng" dirty="0" smtClean="0">
                <a:solidFill>
                  <a:schemeClr val="accent3"/>
                </a:solidFill>
                <a:latin typeface="Aharoni" pitchFamily="2" charset="-79"/>
                <a:cs typeface="Aharoni" pitchFamily="2" charset="-79"/>
              </a:rPr>
              <a:t>enough</a:t>
            </a:r>
            <a:r>
              <a:rPr lang="en-US" sz="1600" b="1" dirty="0" smtClean="0">
                <a:latin typeface="Aharoni" pitchFamily="2" charset="-79"/>
                <a:cs typeface="Aharoni" pitchFamily="2" charset="-79"/>
              </a:rPr>
              <a:t> </a:t>
            </a:r>
            <a:r>
              <a:rPr lang="en-US" sz="1600" b="1" dirty="0">
                <a:latin typeface="Aharoni" pitchFamily="2" charset="-79"/>
                <a:cs typeface="Aharoni" pitchFamily="2" charset="-79"/>
              </a:rPr>
              <a:t>trouble of its own</a:t>
            </a:r>
            <a:r>
              <a:rPr lang="en-US" sz="1600" b="1" dirty="0" smtClean="0">
                <a:latin typeface="Aharoni" pitchFamily="2" charset="-79"/>
                <a:cs typeface="Aharoni" pitchFamily="2" charset="-79"/>
              </a:rPr>
              <a:t>.”</a:t>
            </a:r>
            <a:endParaRPr lang="en-US" sz="1600" b="1" dirty="0">
              <a:latin typeface="Aharoni" pitchFamily="2" charset="-79"/>
              <a:cs typeface="Aharoni" pitchFamily="2" charset="-79"/>
            </a:endParaRPr>
          </a:p>
        </p:txBody>
      </p:sp>
      <p:sp>
        <p:nvSpPr>
          <p:cNvPr id="9" name="Rectangle 8"/>
          <p:cNvSpPr/>
          <p:nvPr/>
        </p:nvSpPr>
        <p:spPr>
          <a:xfrm>
            <a:off x="4800601" y="762000"/>
            <a:ext cx="3733799" cy="4876800"/>
          </a:xfrm>
          <a:prstGeom prst="rect">
            <a:avLst/>
          </a:prstGeom>
          <a:solidFill>
            <a:schemeClr val="accent3">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 name="Subtitle 1"/>
          <p:cNvSpPr txBox="1">
            <a:spLocks/>
          </p:cNvSpPr>
          <p:nvPr/>
        </p:nvSpPr>
        <p:spPr>
          <a:xfrm>
            <a:off x="4800600" y="762001"/>
            <a:ext cx="3835400" cy="4648199"/>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spcBef>
                <a:spcPts val="0"/>
              </a:spcBef>
              <a:buNone/>
            </a:pPr>
            <a:r>
              <a:rPr lang="en-US" sz="2000" dirty="0" smtClean="0">
                <a:solidFill>
                  <a:schemeClr val="tx1"/>
                </a:solidFill>
                <a:latin typeface="Arial Rounded MT Bold" pitchFamily="34" charset="0"/>
              </a:rPr>
              <a:t> </a:t>
            </a:r>
            <a:r>
              <a:rPr lang="en-US" sz="1800" dirty="0" smtClean="0">
                <a:solidFill>
                  <a:schemeClr val="tx1"/>
                </a:solidFill>
                <a:latin typeface="Arial Narrow" pitchFamily="34" charset="0"/>
              </a:rPr>
              <a:t>Luke 13:22-30</a:t>
            </a:r>
          </a:p>
          <a:p>
            <a:pPr marL="68580" indent="0">
              <a:spcBef>
                <a:spcPts val="0"/>
              </a:spcBef>
              <a:buNone/>
            </a:pPr>
            <a:r>
              <a:rPr lang="en-US" sz="1800" b="1" u="sng" dirty="0" smtClean="0">
                <a:solidFill>
                  <a:schemeClr val="tx1"/>
                </a:solidFill>
                <a:latin typeface="Arial Narrow" pitchFamily="34" charset="0"/>
              </a:rPr>
              <a:t>TWO POINTS</a:t>
            </a:r>
          </a:p>
          <a:p>
            <a:pPr marL="68580" indent="0">
              <a:spcBef>
                <a:spcPts val="0"/>
              </a:spcBef>
              <a:buNone/>
            </a:pPr>
            <a:r>
              <a:rPr lang="en-US" sz="1600" dirty="0" smtClean="0">
                <a:solidFill>
                  <a:schemeClr val="tx1"/>
                </a:solidFill>
                <a:latin typeface="Arial Narrow" pitchFamily="34" charset="0"/>
                <a:sym typeface="Symbol"/>
              </a:rPr>
              <a:t>† </a:t>
            </a:r>
            <a:r>
              <a:rPr lang="en-US" sz="1600" dirty="0">
                <a:solidFill>
                  <a:schemeClr val="tx1"/>
                </a:solidFill>
                <a:latin typeface="Arial Narrow" pitchFamily="34" charset="0"/>
              </a:rPr>
              <a:t>Those who simply ‘try’ will be caught off guard by their rejection from the kingdom of God. </a:t>
            </a:r>
          </a:p>
          <a:p>
            <a:pPr marL="68580" indent="0">
              <a:buNone/>
            </a:pPr>
            <a:endParaRPr lang="en-US" sz="1600" dirty="0">
              <a:solidFill>
                <a:schemeClr val="tx1"/>
              </a:solidFill>
              <a:latin typeface="Arial Narrow" pitchFamily="34" charset="0"/>
            </a:endParaRPr>
          </a:p>
          <a:p>
            <a:pPr marL="68580" indent="0">
              <a:buNone/>
            </a:pPr>
            <a:r>
              <a:rPr lang="en-US" sz="1600" dirty="0">
                <a:solidFill>
                  <a:schemeClr val="tx1"/>
                </a:solidFill>
                <a:latin typeface="Arial Narrow" pitchFamily="34" charset="0"/>
                <a:sym typeface="Symbol"/>
              </a:rPr>
              <a:t>† Those who make every effort (agonize, struggle)  will enter the Kingdom of God </a:t>
            </a:r>
          </a:p>
          <a:p>
            <a:pPr marL="0" indent="0">
              <a:buNone/>
            </a:pPr>
            <a:endParaRPr lang="en-US" sz="800" u="sng" dirty="0" smtClean="0">
              <a:solidFill>
                <a:schemeClr val="tx1"/>
              </a:solidFill>
              <a:latin typeface="Arial Narrow" pitchFamily="34" charset="0"/>
            </a:endParaRPr>
          </a:p>
          <a:p>
            <a:pPr marL="0" indent="0">
              <a:buNone/>
            </a:pPr>
            <a:r>
              <a:rPr lang="en-US" sz="2000" b="1" u="sng" dirty="0" smtClean="0">
                <a:solidFill>
                  <a:schemeClr val="tx1"/>
                </a:solidFill>
                <a:latin typeface="Arial Narrow" pitchFamily="34" charset="0"/>
              </a:rPr>
              <a:t>TWO PURPOSEFUL QUESTIONS</a:t>
            </a:r>
            <a:endParaRPr lang="en-US" sz="2000" b="1" dirty="0" smtClean="0">
              <a:solidFill>
                <a:schemeClr val="tx1"/>
              </a:solidFill>
              <a:latin typeface="Arial Narrow" pitchFamily="34" charset="0"/>
            </a:endParaRPr>
          </a:p>
          <a:p>
            <a:pPr marL="0" indent="0">
              <a:buFont typeface="Wingdings 2" pitchFamily="18" charset="2"/>
              <a:buNone/>
            </a:pPr>
            <a:endParaRPr lang="en-US" sz="2000" dirty="0">
              <a:solidFill>
                <a:schemeClr val="tx1"/>
              </a:solidFill>
              <a:latin typeface="Arial Rounded MT Bold" pitchFamily="34" charset="0"/>
            </a:endParaRPr>
          </a:p>
        </p:txBody>
      </p:sp>
      <p:sp>
        <p:nvSpPr>
          <p:cNvPr id="13" name="TextBox 12"/>
          <p:cNvSpPr txBox="1"/>
          <p:nvPr/>
        </p:nvSpPr>
        <p:spPr>
          <a:xfrm>
            <a:off x="-4724400" y="609600"/>
            <a:ext cx="3976912" cy="984885"/>
          </a:xfrm>
          <a:prstGeom prst="rect">
            <a:avLst/>
          </a:prstGeom>
          <a:solidFill>
            <a:schemeClr val="accent3">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1400" b="1" u="sng" dirty="0" smtClean="0">
                <a:solidFill>
                  <a:schemeClr val="bg1"/>
                </a:solidFill>
              </a:rPr>
              <a:t>Bonus Points</a:t>
            </a:r>
            <a:r>
              <a:rPr lang="en-US" sz="1400" b="1" dirty="0" smtClean="0">
                <a:solidFill>
                  <a:schemeClr val="bg1"/>
                </a:solidFill>
              </a:rPr>
              <a:t>: </a:t>
            </a:r>
          </a:p>
          <a:p>
            <a:pPr marL="174625" indent="-174625">
              <a:buFont typeface="Wingdings" pitchFamily="2" charset="2"/>
              <a:buChar char="v"/>
            </a:pPr>
            <a:r>
              <a:rPr lang="en-US" sz="1100" b="1" dirty="0" smtClean="0">
                <a:solidFill>
                  <a:schemeClr val="bg1"/>
                </a:solidFill>
                <a:latin typeface="Arial Bold" pitchFamily="34" charset="0"/>
                <a:cs typeface="Arial Bold" pitchFamily="34" charset="0"/>
              </a:rPr>
              <a:t>10 points: </a:t>
            </a:r>
            <a:r>
              <a:rPr lang="en-US" sz="1100" dirty="0" smtClean="0">
                <a:solidFill>
                  <a:schemeClr val="bg1"/>
                </a:solidFill>
                <a:latin typeface="Arial Bold" pitchFamily="34" charset="0"/>
                <a:cs typeface="Arial Bold" pitchFamily="34" charset="0"/>
              </a:rPr>
              <a:t>Bible study/Follow up study </a:t>
            </a:r>
          </a:p>
          <a:p>
            <a:pPr marL="174625" indent="-174625">
              <a:buFont typeface="Wingdings" pitchFamily="2" charset="2"/>
              <a:buChar char="v"/>
            </a:pPr>
            <a:r>
              <a:rPr lang="en-US" sz="1100" b="1" dirty="0" smtClean="0">
                <a:solidFill>
                  <a:schemeClr val="bg1"/>
                </a:solidFill>
                <a:latin typeface="Arial Bold" pitchFamily="34" charset="0"/>
                <a:cs typeface="Arial Bold" pitchFamily="34" charset="0"/>
              </a:rPr>
              <a:t>2 points: </a:t>
            </a:r>
            <a:r>
              <a:rPr lang="en-US" sz="1100" dirty="0" smtClean="0">
                <a:solidFill>
                  <a:schemeClr val="bg1"/>
                </a:solidFill>
                <a:latin typeface="Arial Bold" pitchFamily="34" charset="0"/>
                <a:cs typeface="Arial Bold" pitchFamily="34" charset="0"/>
              </a:rPr>
              <a:t>Every time you open the bible with someone</a:t>
            </a:r>
          </a:p>
          <a:p>
            <a:pPr marL="174625" indent="-174625">
              <a:buFont typeface="Wingdings" pitchFamily="2" charset="2"/>
              <a:buChar char="v"/>
            </a:pPr>
            <a:r>
              <a:rPr lang="en-US" sz="1100" b="1" dirty="0" smtClean="0">
                <a:solidFill>
                  <a:schemeClr val="bg1"/>
                </a:solidFill>
                <a:latin typeface="Arial Bold" pitchFamily="34" charset="0"/>
                <a:cs typeface="Arial Bold" pitchFamily="34" charset="0"/>
              </a:rPr>
              <a:t>2 points: </a:t>
            </a:r>
            <a:r>
              <a:rPr lang="en-US" sz="1100" dirty="0" smtClean="0">
                <a:solidFill>
                  <a:schemeClr val="bg1"/>
                </a:solidFill>
                <a:latin typeface="Arial Bold" pitchFamily="34" charset="0"/>
                <a:cs typeface="Arial Bold" pitchFamily="34" charset="0"/>
              </a:rPr>
              <a:t>Every bonus passage</a:t>
            </a:r>
          </a:p>
          <a:p>
            <a:pPr marL="174625" indent="-174625">
              <a:buFont typeface="Wingdings" pitchFamily="2" charset="2"/>
              <a:buChar char="v"/>
            </a:pPr>
            <a:r>
              <a:rPr lang="en-US" sz="1100" b="1" dirty="0" smtClean="0">
                <a:solidFill>
                  <a:schemeClr val="bg1"/>
                </a:solidFill>
                <a:latin typeface="Arial Bold" pitchFamily="34" charset="0"/>
                <a:cs typeface="Arial Bold" pitchFamily="34" charset="0"/>
              </a:rPr>
              <a:t>1 point </a:t>
            </a:r>
            <a:r>
              <a:rPr lang="en-US" sz="1100" dirty="0" smtClean="0">
                <a:solidFill>
                  <a:schemeClr val="bg1"/>
                </a:solidFill>
                <a:latin typeface="Arial Bold" pitchFamily="34" charset="0"/>
                <a:cs typeface="Arial Bold" pitchFamily="34" charset="0"/>
              </a:rPr>
              <a:t>for every person you share with</a:t>
            </a:r>
            <a:endParaRPr lang="en-US" sz="1400" dirty="0">
              <a:solidFill>
                <a:schemeClr val="bg1"/>
              </a:solidFill>
              <a:latin typeface="Arial Bold" pitchFamily="34" charset="0"/>
              <a:cs typeface="Arial Bold" pitchFamily="34" charset="0"/>
            </a:endParaRPr>
          </a:p>
        </p:txBody>
      </p:sp>
      <p:sp>
        <p:nvSpPr>
          <p:cNvPr id="10" name="TextBox 9"/>
          <p:cNvSpPr txBox="1"/>
          <p:nvPr/>
        </p:nvSpPr>
        <p:spPr>
          <a:xfrm>
            <a:off x="4851400" y="3253531"/>
            <a:ext cx="3683000" cy="2800767"/>
          </a:xfrm>
          <a:prstGeom prst="rect">
            <a:avLst/>
          </a:prstGeom>
          <a:noFill/>
        </p:spPr>
        <p:txBody>
          <a:bodyPr wrap="square" rtlCol="0">
            <a:spAutoFit/>
          </a:bodyPr>
          <a:lstStyle/>
          <a:p>
            <a:r>
              <a:rPr lang="en-US" sz="1600" dirty="0" smtClean="0">
                <a:latin typeface="Arial Narrow" pitchFamily="34" charset="0"/>
              </a:rPr>
              <a:t>† What does it look like to  agonize to enter the kingdom of God vs. someone who is trying?</a:t>
            </a:r>
          </a:p>
          <a:p>
            <a:endParaRPr lang="en-US" sz="1600" dirty="0">
              <a:latin typeface="Arial Narrow" pitchFamily="34" charset="0"/>
            </a:endParaRPr>
          </a:p>
          <a:p>
            <a:r>
              <a:rPr lang="en-US" sz="1600" dirty="0">
                <a:latin typeface="Arial Narrow" pitchFamily="34" charset="0"/>
              </a:rPr>
              <a:t>† Do you feel that you are making every effort to enter into God’s Kingdom</a:t>
            </a:r>
            <a:r>
              <a:rPr lang="en-US" sz="1600" dirty="0" smtClean="0">
                <a:latin typeface="Arial Narrow" pitchFamily="34" charset="0"/>
              </a:rPr>
              <a:t>?</a:t>
            </a:r>
          </a:p>
          <a:p>
            <a:endParaRPr lang="en-US" sz="1600" dirty="0">
              <a:latin typeface="Arial Narrow" pitchFamily="34" charset="0"/>
            </a:endParaRPr>
          </a:p>
          <a:p>
            <a:r>
              <a:rPr lang="en-US" sz="1600" dirty="0">
                <a:latin typeface="Arial Narrow" pitchFamily="34" charset="0"/>
              </a:rPr>
              <a:t>† Are there areas of your life  you need help changing so that you can make every effort?</a:t>
            </a:r>
          </a:p>
          <a:p>
            <a:endParaRPr lang="en-US" sz="2400" dirty="0">
              <a:latin typeface="Arial Rounded MT Bold" pitchFamily="34" charset="0"/>
            </a:endParaRPr>
          </a:p>
          <a:p>
            <a:r>
              <a:rPr lang="en-US" sz="2400" dirty="0" smtClean="0">
                <a:latin typeface="Arial Rounded MT Bold" pitchFamily="34" charset="0"/>
              </a:rPr>
              <a:t> </a:t>
            </a:r>
            <a:endParaRPr lang="en-US" sz="2400" dirty="0">
              <a:latin typeface="Arial Rounded MT Bold" pitchFamily="34" charset="0"/>
            </a:endParaRP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6141212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10886"/>
            <a:ext cx="3352800" cy="533400"/>
          </a:xfrm>
        </p:spPr>
        <p:txBody>
          <a:bodyPr>
            <a:normAutofit/>
          </a:bodyPr>
          <a:lstStyle/>
          <a:p>
            <a:r>
              <a:rPr lang="en-US" sz="2400" b="1" dirty="0" smtClean="0"/>
              <a:t>Additional Scriptures</a:t>
            </a:r>
            <a:endParaRPr lang="en-US" sz="2400" b="1" dirty="0"/>
          </a:p>
        </p:txBody>
      </p:sp>
      <p:sp>
        <p:nvSpPr>
          <p:cNvPr id="3" name="Content Placeholder 2"/>
          <p:cNvSpPr>
            <a:spLocks noGrp="1"/>
          </p:cNvSpPr>
          <p:nvPr>
            <p:ph idx="1"/>
          </p:nvPr>
        </p:nvSpPr>
        <p:spPr>
          <a:xfrm>
            <a:off x="838200" y="1066800"/>
            <a:ext cx="7386917" cy="5334000"/>
          </a:xfrm>
        </p:spPr>
        <p:txBody>
          <a:bodyPr numCol="2">
            <a:normAutofit fontScale="92500" lnSpcReduction="10000"/>
          </a:bodyPr>
          <a:lstStyle/>
          <a:p>
            <a:pPr marL="68580" indent="0" algn="ctr">
              <a:lnSpc>
                <a:spcPct val="150000"/>
              </a:lnSpc>
              <a:buNone/>
            </a:pPr>
            <a:r>
              <a:rPr lang="en-US" b="1" dirty="0">
                <a:solidFill>
                  <a:schemeClr val="bg1">
                    <a:lumMod val="65000"/>
                  </a:schemeClr>
                </a:solidFill>
                <a:hlinkClick r:id="rId2" tooltip="Bible Gateway"/>
              </a:rPr>
              <a:t>John 7:17</a:t>
            </a:r>
            <a:r>
              <a:rPr lang="en-US" b="1" dirty="0">
                <a:solidFill>
                  <a:schemeClr val="bg1">
                    <a:lumMod val="65000"/>
                  </a:schemeClr>
                </a:solidFill>
              </a:rPr>
              <a:t/>
            </a:r>
            <a:br>
              <a:rPr lang="en-US" b="1" dirty="0">
                <a:solidFill>
                  <a:schemeClr val="bg1">
                    <a:lumMod val="65000"/>
                  </a:schemeClr>
                </a:solidFill>
              </a:rPr>
            </a:br>
            <a:r>
              <a:rPr lang="en-US" b="1" dirty="0">
                <a:solidFill>
                  <a:schemeClr val="bg1">
                    <a:lumMod val="65000"/>
                  </a:schemeClr>
                </a:solidFill>
                <a:hlinkClick r:id="rId3" tooltip="Bible Gateway"/>
              </a:rPr>
              <a:t>Matthew 13:1-23</a:t>
            </a:r>
            <a:r>
              <a:rPr lang="en-US" b="1" dirty="0">
                <a:solidFill>
                  <a:schemeClr val="bg1">
                    <a:lumMod val="65000"/>
                  </a:schemeClr>
                </a:solidFill>
              </a:rPr>
              <a:t/>
            </a:r>
            <a:br>
              <a:rPr lang="en-US" b="1" dirty="0">
                <a:solidFill>
                  <a:schemeClr val="bg1">
                    <a:lumMod val="65000"/>
                  </a:schemeClr>
                </a:solidFill>
              </a:rPr>
            </a:br>
            <a:r>
              <a:rPr lang="en-US" b="1" dirty="0">
                <a:solidFill>
                  <a:schemeClr val="bg1">
                    <a:lumMod val="65000"/>
                  </a:schemeClr>
                </a:solidFill>
                <a:hlinkClick r:id="rId4" tooltip="Bible Gateway"/>
              </a:rPr>
              <a:t>2 Peter 3:16</a:t>
            </a:r>
            <a:r>
              <a:rPr lang="en-US" b="1" dirty="0">
                <a:solidFill>
                  <a:schemeClr val="bg1">
                    <a:lumMod val="65000"/>
                  </a:schemeClr>
                </a:solidFill>
              </a:rPr>
              <a:t/>
            </a:r>
            <a:br>
              <a:rPr lang="en-US" b="1" dirty="0">
                <a:solidFill>
                  <a:schemeClr val="bg1">
                    <a:lumMod val="65000"/>
                  </a:schemeClr>
                </a:solidFill>
              </a:rPr>
            </a:br>
            <a:r>
              <a:rPr lang="en-US" b="1" dirty="0">
                <a:solidFill>
                  <a:schemeClr val="bg1">
                    <a:lumMod val="65000"/>
                  </a:schemeClr>
                </a:solidFill>
                <a:hlinkClick r:id="rId5" tooltip="Bible Gateway"/>
              </a:rPr>
              <a:t>Mark 7:6-9</a:t>
            </a:r>
            <a:r>
              <a:rPr lang="en-US" b="1" dirty="0">
                <a:solidFill>
                  <a:schemeClr val="bg1">
                    <a:lumMod val="65000"/>
                  </a:schemeClr>
                </a:solidFill>
              </a:rPr>
              <a:t/>
            </a:r>
            <a:br>
              <a:rPr lang="en-US" b="1" dirty="0">
                <a:solidFill>
                  <a:schemeClr val="bg1">
                    <a:lumMod val="65000"/>
                  </a:schemeClr>
                </a:solidFill>
              </a:rPr>
            </a:br>
            <a:r>
              <a:rPr lang="en-US" b="1" dirty="0">
                <a:solidFill>
                  <a:schemeClr val="bg1">
                    <a:lumMod val="65000"/>
                  </a:schemeClr>
                </a:solidFill>
                <a:hlinkClick r:id="rId6" tooltip="Bible Gateway"/>
              </a:rPr>
              <a:t>John 8:31-32</a:t>
            </a:r>
            <a:r>
              <a:rPr lang="en-US" b="1" dirty="0">
                <a:solidFill>
                  <a:schemeClr val="bg1">
                    <a:lumMod val="65000"/>
                  </a:schemeClr>
                </a:solidFill>
              </a:rPr>
              <a:t/>
            </a:r>
            <a:br>
              <a:rPr lang="en-US" b="1" dirty="0">
                <a:solidFill>
                  <a:schemeClr val="bg1">
                    <a:lumMod val="65000"/>
                  </a:schemeClr>
                </a:solidFill>
              </a:rPr>
            </a:br>
            <a:r>
              <a:rPr lang="en-US" b="1" dirty="0">
                <a:solidFill>
                  <a:schemeClr val="bg1">
                    <a:lumMod val="65000"/>
                  </a:schemeClr>
                </a:solidFill>
                <a:hlinkClick r:id="rId7" tooltip="Bible Gateway"/>
              </a:rPr>
              <a:t>James 1:22-25</a:t>
            </a:r>
            <a:r>
              <a:rPr lang="en-US" b="1" dirty="0">
                <a:solidFill>
                  <a:schemeClr val="bg1">
                    <a:lumMod val="65000"/>
                  </a:schemeClr>
                </a:solidFill>
              </a:rPr>
              <a:t/>
            </a:r>
            <a:br>
              <a:rPr lang="en-US" b="1" dirty="0">
                <a:solidFill>
                  <a:schemeClr val="bg1">
                    <a:lumMod val="65000"/>
                  </a:schemeClr>
                </a:solidFill>
              </a:rPr>
            </a:br>
            <a:r>
              <a:rPr lang="en-US" b="1" dirty="0">
                <a:solidFill>
                  <a:schemeClr val="bg1">
                    <a:lumMod val="65000"/>
                  </a:schemeClr>
                </a:solidFill>
                <a:hlinkClick r:id="rId8" tooltip="Bible Gateway"/>
              </a:rPr>
              <a:t>2 Timothy 2:15</a:t>
            </a:r>
            <a:r>
              <a:rPr lang="en-US" b="1" dirty="0">
                <a:solidFill>
                  <a:schemeClr val="bg1">
                    <a:lumMod val="65000"/>
                  </a:schemeClr>
                </a:solidFill>
              </a:rPr>
              <a:t/>
            </a:r>
            <a:br>
              <a:rPr lang="en-US" b="1" dirty="0">
                <a:solidFill>
                  <a:schemeClr val="bg1">
                    <a:lumMod val="65000"/>
                  </a:schemeClr>
                </a:solidFill>
              </a:rPr>
            </a:br>
            <a:r>
              <a:rPr lang="en-US" b="1" dirty="0">
                <a:solidFill>
                  <a:schemeClr val="bg1">
                    <a:lumMod val="65000"/>
                  </a:schemeClr>
                </a:solidFill>
                <a:hlinkClick r:id="rId9" tooltip="Bible Gateway"/>
              </a:rPr>
              <a:t>1 Thessalonians 2:13</a:t>
            </a:r>
            <a:r>
              <a:rPr lang="en-US" b="1" dirty="0">
                <a:solidFill>
                  <a:schemeClr val="bg1">
                    <a:lumMod val="65000"/>
                  </a:schemeClr>
                </a:solidFill>
              </a:rPr>
              <a:t/>
            </a:r>
            <a:br>
              <a:rPr lang="en-US" b="1" dirty="0">
                <a:solidFill>
                  <a:schemeClr val="bg1">
                    <a:lumMod val="65000"/>
                  </a:schemeClr>
                </a:solidFill>
              </a:rPr>
            </a:br>
            <a:r>
              <a:rPr lang="en-US" b="1" dirty="0">
                <a:solidFill>
                  <a:schemeClr val="bg1">
                    <a:lumMod val="65000"/>
                  </a:schemeClr>
                </a:solidFill>
                <a:hlinkClick r:id="rId10" tooltip="Bible Gateway"/>
              </a:rPr>
              <a:t>Psalms 119:60</a:t>
            </a:r>
            <a:r>
              <a:rPr lang="en-US" b="1" dirty="0">
                <a:solidFill>
                  <a:schemeClr val="bg1">
                    <a:lumMod val="65000"/>
                  </a:schemeClr>
                </a:solidFill>
              </a:rPr>
              <a:t/>
            </a:r>
            <a:br>
              <a:rPr lang="en-US" b="1" dirty="0">
                <a:solidFill>
                  <a:schemeClr val="bg1">
                    <a:lumMod val="65000"/>
                  </a:schemeClr>
                </a:solidFill>
              </a:rPr>
            </a:br>
            <a:r>
              <a:rPr lang="en-US" b="1" dirty="0">
                <a:solidFill>
                  <a:schemeClr val="bg1">
                    <a:lumMod val="65000"/>
                  </a:schemeClr>
                </a:solidFill>
                <a:hlinkClick r:id="rId11" tooltip="Bible Gateway"/>
              </a:rPr>
              <a:t>2 Timothy 4:2-3</a:t>
            </a:r>
            <a:r>
              <a:rPr lang="en-US" b="1" dirty="0">
                <a:solidFill>
                  <a:schemeClr val="bg1">
                    <a:lumMod val="65000"/>
                  </a:schemeClr>
                </a:solidFill>
              </a:rPr>
              <a:t/>
            </a:r>
            <a:br>
              <a:rPr lang="en-US" b="1" dirty="0">
                <a:solidFill>
                  <a:schemeClr val="bg1">
                    <a:lumMod val="65000"/>
                  </a:schemeClr>
                </a:solidFill>
              </a:rPr>
            </a:br>
            <a:endParaRPr lang="en-US" b="1" dirty="0" smtClean="0">
              <a:solidFill>
                <a:schemeClr val="bg1">
                  <a:lumMod val="65000"/>
                </a:schemeClr>
              </a:solidFill>
            </a:endParaRPr>
          </a:p>
          <a:p>
            <a:pPr marL="68580" indent="0" algn="ctr">
              <a:lnSpc>
                <a:spcPct val="150000"/>
              </a:lnSpc>
              <a:buNone/>
            </a:pPr>
            <a:r>
              <a:rPr lang="en-US" b="1" dirty="0" smtClean="0">
                <a:solidFill>
                  <a:schemeClr val="bg1">
                    <a:lumMod val="65000"/>
                  </a:schemeClr>
                </a:solidFill>
                <a:hlinkClick r:id="rId12" tooltip="Bible Gateway"/>
              </a:rPr>
              <a:t>Ezekiel </a:t>
            </a:r>
            <a:r>
              <a:rPr lang="en-US" b="1" dirty="0">
                <a:solidFill>
                  <a:schemeClr val="bg1">
                    <a:lumMod val="65000"/>
                  </a:schemeClr>
                </a:solidFill>
                <a:hlinkClick r:id="rId12" tooltip="Bible Gateway"/>
              </a:rPr>
              <a:t>33:30-33</a:t>
            </a:r>
            <a:r>
              <a:rPr lang="en-US" b="1" dirty="0">
                <a:solidFill>
                  <a:schemeClr val="bg1">
                    <a:lumMod val="65000"/>
                  </a:schemeClr>
                </a:solidFill>
              </a:rPr>
              <a:t/>
            </a:r>
            <a:br>
              <a:rPr lang="en-US" b="1" dirty="0">
                <a:solidFill>
                  <a:schemeClr val="bg1">
                    <a:lumMod val="65000"/>
                  </a:schemeClr>
                </a:solidFill>
              </a:rPr>
            </a:br>
            <a:r>
              <a:rPr lang="en-US" b="1" dirty="0">
                <a:solidFill>
                  <a:schemeClr val="bg1">
                    <a:lumMod val="65000"/>
                  </a:schemeClr>
                </a:solidFill>
                <a:hlinkClick r:id="rId13" tooltip="Bible Gateway"/>
              </a:rPr>
              <a:t>Jude 3</a:t>
            </a:r>
            <a:r>
              <a:rPr lang="en-US" b="1" dirty="0">
                <a:solidFill>
                  <a:schemeClr val="bg1">
                    <a:lumMod val="65000"/>
                  </a:schemeClr>
                </a:solidFill>
              </a:rPr>
              <a:t/>
            </a:r>
            <a:br>
              <a:rPr lang="en-US" b="1" dirty="0">
                <a:solidFill>
                  <a:schemeClr val="bg1">
                    <a:lumMod val="65000"/>
                  </a:schemeClr>
                </a:solidFill>
              </a:rPr>
            </a:br>
            <a:r>
              <a:rPr lang="en-US" b="1" dirty="0">
                <a:solidFill>
                  <a:schemeClr val="bg1">
                    <a:lumMod val="65000"/>
                  </a:schemeClr>
                </a:solidFill>
                <a:hlinkClick r:id="rId14" tooltip="Bible Gateway"/>
              </a:rPr>
              <a:t>1 Corinthians 4:4</a:t>
            </a:r>
            <a:r>
              <a:rPr lang="en-US" b="1" dirty="0">
                <a:solidFill>
                  <a:schemeClr val="bg1">
                    <a:lumMod val="65000"/>
                  </a:schemeClr>
                </a:solidFill>
              </a:rPr>
              <a:t/>
            </a:r>
            <a:br>
              <a:rPr lang="en-US" b="1" dirty="0">
                <a:solidFill>
                  <a:schemeClr val="bg1">
                    <a:lumMod val="65000"/>
                  </a:schemeClr>
                </a:solidFill>
              </a:rPr>
            </a:br>
            <a:r>
              <a:rPr lang="en-US" b="1" dirty="0">
                <a:solidFill>
                  <a:schemeClr val="bg1">
                    <a:lumMod val="65000"/>
                  </a:schemeClr>
                </a:solidFill>
                <a:hlinkClick r:id="rId15" tooltip="Bible Gateway"/>
              </a:rPr>
              <a:t>2 Peter 1:19-21</a:t>
            </a:r>
            <a:r>
              <a:rPr lang="en-US" b="1" dirty="0">
                <a:solidFill>
                  <a:schemeClr val="bg1">
                    <a:lumMod val="65000"/>
                  </a:schemeClr>
                </a:solidFill>
              </a:rPr>
              <a:t/>
            </a:r>
            <a:br>
              <a:rPr lang="en-US" b="1" dirty="0">
                <a:solidFill>
                  <a:schemeClr val="bg1">
                    <a:lumMod val="65000"/>
                  </a:schemeClr>
                </a:solidFill>
              </a:rPr>
            </a:br>
            <a:r>
              <a:rPr lang="en-US" b="1" dirty="0">
                <a:solidFill>
                  <a:schemeClr val="bg1">
                    <a:lumMod val="65000"/>
                  </a:schemeClr>
                </a:solidFill>
                <a:hlinkClick r:id="rId16" tooltip="Bible Gateway"/>
              </a:rPr>
              <a:t>Proverbs 3:5</a:t>
            </a:r>
            <a:r>
              <a:rPr lang="en-US" b="1" dirty="0">
                <a:solidFill>
                  <a:schemeClr val="bg1">
                    <a:lumMod val="65000"/>
                  </a:schemeClr>
                </a:solidFill>
              </a:rPr>
              <a:t/>
            </a:r>
            <a:br>
              <a:rPr lang="en-US" b="1" dirty="0">
                <a:solidFill>
                  <a:schemeClr val="bg1">
                    <a:lumMod val="65000"/>
                  </a:schemeClr>
                </a:solidFill>
              </a:rPr>
            </a:br>
            <a:r>
              <a:rPr lang="en-US" b="1" dirty="0">
                <a:solidFill>
                  <a:schemeClr val="bg1">
                    <a:lumMod val="65000"/>
                  </a:schemeClr>
                </a:solidFill>
                <a:hlinkClick r:id="rId17" tooltip="Bible Gateway"/>
              </a:rPr>
              <a:t>Proverbs 14:12</a:t>
            </a:r>
            <a:r>
              <a:rPr lang="en-US" b="1" dirty="0">
                <a:solidFill>
                  <a:schemeClr val="bg1">
                    <a:lumMod val="65000"/>
                  </a:schemeClr>
                </a:solidFill>
              </a:rPr>
              <a:t/>
            </a:r>
            <a:br>
              <a:rPr lang="en-US" b="1" dirty="0">
                <a:solidFill>
                  <a:schemeClr val="bg1">
                    <a:lumMod val="65000"/>
                  </a:schemeClr>
                </a:solidFill>
              </a:rPr>
            </a:br>
            <a:r>
              <a:rPr lang="en-US" b="1" dirty="0">
                <a:solidFill>
                  <a:schemeClr val="bg1">
                    <a:lumMod val="65000"/>
                  </a:schemeClr>
                </a:solidFill>
                <a:hlinkClick r:id="rId18" tooltip="Bible Gateway"/>
              </a:rPr>
              <a:t>Proverbs 16:2</a:t>
            </a:r>
            <a:r>
              <a:rPr lang="en-US" b="1" dirty="0">
                <a:solidFill>
                  <a:schemeClr val="bg1">
                    <a:lumMod val="65000"/>
                  </a:schemeClr>
                </a:solidFill>
              </a:rPr>
              <a:t/>
            </a:r>
            <a:br>
              <a:rPr lang="en-US" b="1" dirty="0">
                <a:solidFill>
                  <a:schemeClr val="bg1">
                    <a:lumMod val="65000"/>
                  </a:schemeClr>
                </a:solidFill>
              </a:rPr>
            </a:br>
            <a:r>
              <a:rPr lang="en-US" b="1" dirty="0">
                <a:solidFill>
                  <a:schemeClr val="bg1">
                    <a:lumMod val="65000"/>
                  </a:schemeClr>
                </a:solidFill>
                <a:hlinkClick r:id="rId19" tooltip="Bible Gateway"/>
              </a:rPr>
              <a:t>Proverbs 28:26</a:t>
            </a:r>
            <a:r>
              <a:rPr lang="en-US" b="1" dirty="0">
                <a:solidFill>
                  <a:schemeClr val="bg1">
                    <a:lumMod val="65000"/>
                  </a:schemeClr>
                </a:solidFill>
              </a:rPr>
              <a:t/>
            </a:r>
            <a:br>
              <a:rPr lang="en-US" b="1" dirty="0">
                <a:solidFill>
                  <a:schemeClr val="bg1">
                    <a:lumMod val="65000"/>
                  </a:schemeClr>
                </a:solidFill>
              </a:rPr>
            </a:br>
            <a:r>
              <a:rPr lang="en-US" b="1" dirty="0">
                <a:solidFill>
                  <a:schemeClr val="bg1">
                    <a:lumMod val="65000"/>
                  </a:schemeClr>
                </a:solidFill>
                <a:hlinkClick r:id="rId20" tooltip="Bible Gateway"/>
              </a:rPr>
              <a:t>Proverbs 30:5-6</a:t>
            </a:r>
            <a:r>
              <a:rPr lang="en-US" b="1" dirty="0">
                <a:solidFill>
                  <a:schemeClr val="bg1">
                    <a:lumMod val="65000"/>
                  </a:schemeClr>
                </a:solidFill>
              </a:rPr>
              <a:t/>
            </a:r>
            <a:br>
              <a:rPr lang="en-US" b="1" dirty="0">
                <a:solidFill>
                  <a:schemeClr val="bg1">
                    <a:lumMod val="65000"/>
                  </a:schemeClr>
                </a:solidFill>
              </a:rPr>
            </a:br>
            <a:r>
              <a:rPr lang="en-US" b="1" dirty="0">
                <a:solidFill>
                  <a:schemeClr val="bg1">
                    <a:lumMod val="65000"/>
                  </a:schemeClr>
                </a:solidFill>
                <a:hlinkClick r:id="rId21" tooltip="Bible Gateway"/>
              </a:rPr>
              <a:t>Proverbs 28:9</a:t>
            </a:r>
            <a:endParaRPr lang="en-US" b="1" dirty="0">
              <a:solidFill>
                <a:schemeClr val="bg1">
                  <a:lumMod val="65000"/>
                </a:schemeClr>
              </a:solidFill>
            </a:endParaRP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3930678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152400"/>
            <a:ext cx="3124200" cy="381000"/>
          </a:xfrm>
        </p:spPr>
        <p:txBody>
          <a:bodyPr>
            <a:noAutofit/>
          </a:bodyPr>
          <a:lstStyle/>
          <a:p>
            <a:r>
              <a:rPr lang="en-US" sz="2800" b="1" dirty="0" smtClean="0"/>
              <a:t>Quiz Next Week</a:t>
            </a:r>
            <a:endParaRPr lang="en-US" sz="2800" b="1" dirty="0"/>
          </a:p>
        </p:txBody>
      </p:sp>
      <p:sp>
        <p:nvSpPr>
          <p:cNvPr id="4" name="Rectangle 3"/>
          <p:cNvSpPr/>
          <p:nvPr/>
        </p:nvSpPr>
        <p:spPr>
          <a:xfrm>
            <a:off x="762000" y="1219200"/>
            <a:ext cx="7848600" cy="4154984"/>
          </a:xfrm>
          <a:prstGeom prst="rect">
            <a:avLst/>
          </a:prstGeom>
        </p:spPr>
        <p:txBody>
          <a:bodyPr wrap="square">
            <a:spAutoFit/>
          </a:bodyPr>
          <a:lstStyle/>
          <a:p>
            <a:pPr marL="406400" lvl="0" indent="-406400" algn="just" fontAlgn="base">
              <a:spcBef>
                <a:spcPct val="0"/>
              </a:spcBef>
              <a:spcAft>
                <a:spcPct val="0"/>
              </a:spcAft>
            </a:pPr>
            <a:r>
              <a:rPr lang="en-US" sz="2400" dirty="0">
                <a:solidFill>
                  <a:srgbClr val="000000"/>
                </a:solidFill>
                <a:latin typeface="Arial Rounded MT Bold" pitchFamily="34" charset="0"/>
                <a:cs typeface="Arial" pitchFamily="34" charset="0"/>
              </a:rPr>
              <a:t>There will be weekly quizzes each week that will include the following:</a:t>
            </a:r>
          </a:p>
          <a:p>
            <a:pPr lvl="0" algn="just" fontAlgn="base">
              <a:spcBef>
                <a:spcPct val="0"/>
              </a:spcBef>
              <a:spcAft>
                <a:spcPct val="0"/>
              </a:spcAft>
            </a:pPr>
            <a:r>
              <a:rPr lang="en-US" sz="2400" dirty="0">
                <a:solidFill>
                  <a:srgbClr val="000000"/>
                </a:solidFill>
                <a:latin typeface="Arial Rounded MT Bold" pitchFamily="34" charset="0"/>
                <a:cs typeface="Arial" pitchFamily="34" charset="0"/>
              </a:rPr>
              <a:t>	 (1) </a:t>
            </a:r>
            <a:r>
              <a:rPr lang="en-US" sz="2400" dirty="0">
                <a:solidFill>
                  <a:schemeClr val="accent2">
                    <a:lumMod val="50000"/>
                  </a:schemeClr>
                </a:solidFill>
                <a:latin typeface="Arial Rounded MT Bold" pitchFamily="34" charset="0"/>
                <a:cs typeface="Arial" pitchFamily="34" charset="0"/>
              </a:rPr>
              <a:t>knowing the scriptures in each study, </a:t>
            </a:r>
          </a:p>
          <a:p>
            <a:pPr lvl="0" algn="just" fontAlgn="base">
              <a:spcBef>
                <a:spcPct val="0"/>
              </a:spcBef>
              <a:spcAft>
                <a:spcPct val="0"/>
              </a:spcAft>
            </a:pPr>
            <a:r>
              <a:rPr lang="en-US" sz="2400" dirty="0">
                <a:solidFill>
                  <a:srgbClr val="000000"/>
                </a:solidFill>
                <a:latin typeface="Arial Rounded MT Bold" pitchFamily="34" charset="0"/>
                <a:cs typeface="Arial" pitchFamily="34" charset="0"/>
              </a:rPr>
              <a:t>	 (2) </a:t>
            </a:r>
            <a:r>
              <a:rPr lang="en-US" sz="2400" dirty="0">
                <a:solidFill>
                  <a:schemeClr val="accent2">
                    <a:lumMod val="50000"/>
                  </a:schemeClr>
                </a:solidFill>
                <a:latin typeface="Arial Rounded MT Bold" pitchFamily="34" charset="0"/>
                <a:cs typeface="Arial" pitchFamily="34" charset="0"/>
              </a:rPr>
              <a:t>the memory verse and </a:t>
            </a:r>
          </a:p>
          <a:p>
            <a:pPr lvl="0" algn="just" fontAlgn="base">
              <a:spcBef>
                <a:spcPct val="0"/>
              </a:spcBef>
              <a:spcAft>
                <a:spcPct val="0"/>
              </a:spcAft>
            </a:pPr>
            <a:r>
              <a:rPr lang="en-US" sz="2400" dirty="0">
                <a:solidFill>
                  <a:schemeClr val="accent2">
                    <a:lumMod val="75000"/>
                  </a:schemeClr>
                </a:solidFill>
                <a:latin typeface="Arial Rounded MT Bold" pitchFamily="34" charset="0"/>
                <a:cs typeface="Arial" pitchFamily="34" charset="0"/>
              </a:rPr>
              <a:t>	 </a:t>
            </a:r>
            <a:r>
              <a:rPr lang="en-US" sz="2400" dirty="0">
                <a:latin typeface="Arial Rounded MT Bold" pitchFamily="34" charset="0"/>
                <a:cs typeface="Arial" pitchFamily="34" charset="0"/>
              </a:rPr>
              <a:t>(3) </a:t>
            </a:r>
            <a:r>
              <a:rPr lang="en-US" sz="2400" dirty="0">
                <a:solidFill>
                  <a:schemeClr val="accent2">
                    <a:lumMod val="50000"/>
                  </a:schemeClr>
                </a:solidFill>
                <a:latin typeface="Arial Rounded MT Bold" pitchFamily="34" charset="0"/>
                <a:cs typeface="Arial" pitchFamily="34" charset="0"/>
              </a:rPr>
              <a:t>One points for each scripture.</a:t>
            </a:r>
          </a:p>
          <a:p>
            <a:pPr lvl="0" algn="ctr" fontAlgn="base">
              <a:spcBef>
                <a:spcPct val="0"/>
              </a:spcBef>
              <a:spcAft>
                <a:spcPct val="0"/>
              </a:spcAft>
            </a:pPr>
            <a:endParaRPr lang="en-US" sz="2400" b="1" dirty="0" smtClean="0">
              <a:latin typeface="Arial Rounded MT Bold" pitchFamily="34" charset="0"/>
              <a:cs typeface="Arial" pitchFamily="34" charset="0"/>
            </a:endParaRPr>
          </a:p>
          <a:p>
            <a:pPr lvl="0" algn="ctr" fontAlgn="base">
              <a:spcBef>
                <a:spcPct val="0"/>
              </a:spcBef>
              <a:spcAft>
                <a:spcPct val="0"/>
              </a:spcAft>
            </a:pPr>
            <a:r>
              <a:rPr lang="en-US" sz="2400" b="1" dirty="0" smtClean="0">
                <a:latin typeface="Arial Rounded MT Bold" pitchFamily="34" charset="0"/>
                <a:cs typeface="Arial" pitchFamily="34" charset="0"/>
              </a:rPr>
              <a:t>For </a:t>
            </a:r>
            <a:r>
              <a:rPr lang="en-US" sz="2400" b="1" dirty="0">
                <a:latin typeface="Arial Rounded MT Bold" pitchFamily="34" charset="0"/>
                <a:cs typeface="Arial" pitchFamily="34" charset="0"/>
              </a:rPr>
              <a:t>Bible Talk Leaders or if you have done guard the gospel within the last 5 years</a:t>
            </a:r>
            <a:r>
              <a:rPr lang="en-US" sz="2400" b="1" dirty="0" smtClean="0">
                <a:latin typeface="Arial Rounded MT Bold" pitchFamily="34" charset="0"/>
                <a:cs typeface="Arial" pitchFamily="34" charset="0"/>
              </a:rPr>
              <a:t>.</a:t>
            </a:r>
          </a:p>
          <a:p>
            <a:pPr lvl="0" algn="ctr" fontAlgn="base">
              <a:spcBef>
                <a:spcPct val="0"/>
              </a:spcBef>
              <a:spcAft>
                <a:spcPct val="0"/>
              </a:spcAft>
            </a:pPr>
            <a:endParaRPr lang="en-US" sz="2400" b="1" dirty="0">
              <a:latin typeface="Arial Rounded MT Bold" pitchFamily="34" charset="0"/>
              <a:cs typeface="Arial" pitchFamily="34" charset="0"/>
            </a:endParaRPr>
          </a:p>
          <a:p>
            <a:pPr lvl="0" algn="just" fontAlgn="base">
              <a:spcBef>
                <a:spcPct val="0"/>
              </a:spcBef>
              <a:spcAft>
                <a:spcPct val="0"/>
              </a:spcAft>
            </a:pPr>
            <a:r>
              <a:rPr lang="en-US" sz="2400" dirty="0">
                <a:latin typeface="Arial Rounded MT Bold" pitchFamily="34" charset="0"/>
                <a:cs typeface="Arial" pitchFamily="34" charset="0"/>
              </a:rPr>
              <a:t>          </a:t>
            </a:r>
            <a:r>
              <a:rPr lang="en-US" sz="2400" dirty="0" smtClean="0">
                <a:latin typeface="Arial Rounded MT Bold" pitchFamily="34" charset="0"/>
                <a:cs typeface="Arial" pitchFamily="34" charset="0"/>
              </a:rPr>
              <a:t>  </a:t>
            </a:r>
            <a:r>
              <a:rPr lang="en-US" sz="2400" dirty="0">
                <a:latin typeface="Arial Rounded MT Bold" pitchFamily="34" charset="0"/>
                <a:cs typeface="Arial" pitchFamily="34" charset="0"/>
              </a:rPr>
              <a:t>(4) </a:t>
            </a:r>
            <a:r>
              <a:rPr lang="en-US" sz="2400" dirty="0">
                <a:solidFill>
                  <a:schemeClr val="accent2">
                    <a:lumMod val="50000"/>
                  </a:schemeClr>
                </a:solidFill>
                <a:latin typeface="Arial Rounded MT Bold" pitchFamily="34" charset="0"/>
                <a:cs typeface="Arial" pitchFamily="34" charset="0"/>
              </a:rPr>
              <a:t>Know 2 points from each scripture plus 2 </a:t>
            </a:r>
            <a:r>
              <a:rPr lang="en-US" sz="2400" dirty="0" smtClean="0">
                <a:solidFill>
                  <a:schemeClr val="accent2">
                    <a:lumMod val="50000"/>
                  </a:schemeClr>
                </a:solidFill>
                <a:latin typeface="Arial Rounded MT Bold" pitchFamily="34" charset="0"/>
                <a:cs typeface="Arial" pitchFamily="34" charset="0"/>
              </a:rPr>
              <a:t>    	purposeful </a:t>
            </a:r>
            <a:r>
              <a:rPr lang="en-US" sz="2400" dirty="0">
                <a:solidFill>
                  <a:schemeClr val="accent2">
                    <a:lumMod val="50000"/>
                  </a:schemeClr>
                </a:solidFill>
                <a:latin typeface="Arial Rounded MT Bold" pitchFamily="34" charset="0"/>
                <a:cs typeface="Arial" pitchFamily="34" charset="0"/>
              </a:rPr>
              <a:t>questions</a:t>
            </a: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788660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7170" name="Rectangle 2"/>
          <p:cNvSpPr>
            <a:spLocks noGrp="1" noChangeArrowheads="1"/>
          </p:cNvSpPr>
          <p:nvPr>
            <p:ph idx="1"/>
          </p:nvPr>
        </p:nvSpPr>
        <p:spPr>
          <a:xfrm>
            <a:off x="609600" y="762000"/>
            <a:ext cx="7874000" cy="5740400"/>
          </a:xfrm>
          <a:ln/>
        </p:spPr>
        <p:txBody>
          <a:bodyPr rIns="81279">
            <a:normAutofit lnSpcReduction="10000"/>
          </a:bodyPr>
          <a:lstStyle/>
          <a:p>
            <a:pPr marL="39688" indent="0" algn="ctr">
              <a:buFont typeface="Arial" charset="0"/>
              <a:buNone/>
            </a:pPr>
            <a:r>
              <a:rPr lang="en-US" sz="3800" dirty="0">
                <a:solidFill>
                  <a:schemeClr val="accent1">
                    <a:lumMod val="50000"/>
                  </a:schemeClr>
                </a:solidFill>
                <a:effectLst>
                  <a:outerShdw blurRad="38100" dist="38100" dir="2700000" algn="tl">
                    <a:srgbClr val="C0C0C0"/>
                  </a:outerShdw>
                </a:effectLst>
                <a:latin typeface="+mj-lt"/>
                <a:cs typeface="Arial Bold" charset="0"/>
                <a:sym typeface="Arial Bold" charset="0"/>
              </a:rPr>
              <a:t>“Therefore go and make disciples of all nations, baptizing them in the name of the Father and of the Son and of the Holy Spirit, and teaching them to obey everything I have commanded you. And I am with you always to the very end of the age.”</a:t>
            </a:r>
            <a:endParaRPr lang="en-US" sz="3800" dirty="0">
              <a:solidFill>
                <a:schemeClr val="accent1">
                  <a:lumMod val="50000"/>
                </a:schemeClr>
              </a:solidFill>
              <a:effectLst>
                <a:outerShdw blurRad="38100" dist="38100" dir="2700000" algn="tl">
                  <a:srgbClr val="C0C0C0"/>
                </a:outerShdw>
              </a:effectLst>
              <a:latin typeface="+mj-lt"/>
              <a:ea typeface="ヒラギノ角ゴ ProN W6" charset="0"/>
              <a:cs typeface="ヒラギノ角ゴ ProN W6" charset="0"/>
              <a:sym typeface="Arial Bold" charset="0"/>
            </a:endParaRPr>
          </a:p>
          <a:p>
            <a:pPr marL="39688" indent="0" algn="r">
              <a:buFont typeface="Arial" charset="0"/>
              <a:buNone/>
            </a:pPr>
            <a:r>
              <a:rPr lang="en-US" sz="3600" dirty="0">
                <a:solidFill>
                  <a:schemeClr val="accent1">
                    <a:lumMod val="50000"/>
                  </a:schemeClr>
                </a:solidFill>
                <a:effectLst>
                  <a:outerShdw blurRad="38100" dist="38100" dir="2700000" algn="tl">
                    <a:srgbClr val="C0C0C0"/>
                  </a:outerShdw>
                </a:effectLst>
                <a:latin typeface="+mj-lt"/>
                <a:cs typeface="Arial Bold Italic" charset="0"/>
                <a:sym typeface="Arial Bold Italic" charset="0"/>
              </a:rPr>
              <a:t>- Jesus Christ</a:t>
            </a:r>
            <a:endParaRPr lang="en-US" sz="3600" dirty="0">
              <a:solidFill>
                <a:schemeClr val="accent1">
                  <a:lumMod val="50000"/>
                </a:schemeClr>
              </a:solidFill>
              <a:effectLst>
                <a:outerShdw blurRad="38100" dist="38100" dir="2700000" algn="tl">
                  <a:srgbClr val="C0C0C0"/>
                </a:outerShdw>
              </a:effectLst>
              <a:latin typeface="+mj-lt"/>
              <a:ea typeface="ヒラギノ角ゴ ProN W6" charset="0"/>
              <a:cs typeface="ヒラギノ角ゴ ProN W6" charset="0"/>
              <a:sym typeface="Arial Bold Italic" charset="0"/>
            </a:endParaRPr>
          </a:p>
        </p:txBody>
      </p:sp>
      <p:sp>
        <p:nvSpPr>
          <p:cNvPr id="2" name="TextBox 1"/>
          <p:cNvSpPr txBox="1"/>
          <p:nvPr/>
        </p:nvSpPr>
        <p:spPr>
          <a:xfrm>
            <a:off x="5029200" y="98363"/>
            <a:ext cx="3200400" cy="400110"/>
          </a:xfrm>
          <a:prstGeom prst="rect">
            <a:avLst/>
          </a:prstGeom>
          <a:noFill/>
        </p:spPr>
        <p:txBody>
          <a:bodyPr wrap="square" rtlCol="0">
            <a:spAutoFit/>
          </a:bodyPr>
          <a:lstStyle/>
          <a:p>
            <a:r>
              <a:rPr lang="en-US" sz="2000" b="1" dirty="0" smtClean="0">
                <a:solidFill>
                  <a:schemeClr val="accent1">
                    <a:lumMod val="60000"/>
                    <a:lumOff val="40000"/>
                  </a:schemeClr>
                </a:solidFill>
              </a:rPr>
              <a:t>The Great Commission</a:t>
            </a:r>
            <a:endParaRPr lang="en-US" sz="2000" b="1" dirty="0">
              <a:solidFill>
                <a:schemeClr val="accent1">
                  <a:lumMod val="60000"/>
                  <a:lumOff val="40000"/>
                </a:schemeClr>
              </a:solidFill>
            </a:endParaRP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257452452"/>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4600320" presetClass="entr" presetSubtype="101686312" fill="hold" grpId="0" nodeType="clickEffect">
                                  <p:stCondLst>
                                    <p:cond delay="0"/>
                                  </p:stCondLst>
                                  <p:childTnLst>
                                    <p:set>
                                      <p:cBhvr>
                                        <p:cTn id="6" dur="1" fill="hold">
                                          <p:stCondLst>
                                            <p:cond delay="499"/>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autoUpdateAnimBg="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BEBA8EAE-BF5A-486C-A8C5-ECC9F3942E4B}">
                <a14:imgProps xmlns="" xmlns:a14="http://schemas.microsoft.com/office/drawing/2010/main" xmlns:p="http://schemas.openxmlformats.org/presentationml/2006/main" xmlns:r="http://schemas.openxmlformats.org/officeDocument/2006/relationships" xmlns:a="http://schemas.openxmlformats.org/drawingml/2006/main">
                  <a14:imgLayer r:embed="rId3">
                    <a14:imgEffect>
                      <a14:saturation sat="0"/>
                    </a14:imgEffect>
                  </a14:imgLayer>
                </a14:imgProps>
              </a:ex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2415720" y="914400"/>
            <a:ext cx="4366079" cy="3241656"/>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3733800"/>
            <a:ext cx="8035413" cy="2667000"/>
          </a:xfrm>
        </p:spPr>
        <p:txBody>
          <a:bodyPr>
            <a:normAutofit fontScale="85000" lnSpcReduction="10000"/>
          </a:bodyPr>
          <a:lstStyle/>
          <a:p>
            <a:pPr marL="68580" indent="0" algn="ctr">
              <a:buNone/>
            </a:pPr>
            <a:r>
              <a:rPr lang="en-US" dirty="0"/>
              <a:t>Faith comes from hearing the message, and the message is heard through the word of Christ (</a:t>
            </a:r>
            <a:r>
              <a:rPr lang="en-US" dirty="0">
                <a:solidFill>
                  <a:schemeClr val="accent1">
                    <a:lumMod val="60000"/>
                    <a:lumOff val="40000"/>
                  </a:schemeClr>
                </a:solidFill>
                <a:hlinkClick r:id="rId4" tooltip="Bible Gateway"/>
              </a:rPr>
              <a:t>Romans 10:17</a:t>
            </a:r>
            <a:r>
              <a:rPr lang="en-US" dirty="0"/>
              <a:t>). </a:t>
            </a:r>
            <a:endParaRPr lang="en-US" dirty="0" smtClean="0"/>
          </a:p>
          <a:p>
            <a:pPr marL="68580" indent="0">
              <a:buNone/>
            </a:pPr>
            <a:endParaRPr lang="en-US" sz="2800" b="1" dirty="0"/>
          </a:p>
          <a:p>
            <a:pPr>
              <a:buFont typeface="Courier New" pitchFamily="49" charset="0"/>
              <a:buChar char="o"/>
            </a:pPr>
            <a:r>
              <a:rPr lang="en-US" sz="2800" b="1" dirty="0" smtClean="0"/>
              <a:t>To </a:t>
            </a:r>
            <a:r>
              <a:rPr lang="en-US" sz="2800" b="1" dirty="0"/>
              <a:t>help a seeker build faith in </a:t>
            </a:r>
            <a:r>
              <a:rPr lang="en-US" sz="2800" b="1" dirty="0" smtClean="0"/>
              <a:t>Jesus</a:t>
            </a:r>
          </a:p>
          <a:p>
            <a:pPr marL="68580" indent="0">
              <a:buNone/>
            </a:pPr>
            <a:endParaRPr lang="en-US" sz="1400" b="1" dirty="0" smtClean="0"/>
          </a:p>
          <a:p>
            <a:pPr>
              <a:buFont typeface="Courier New" pitchFamily="49" charset="0"/>
              <a:buChar char="o"/>
            </a:pPr>
            <a:r>
              <a:rPr lang="en-US" sz="2600" b="1" dirty="0" smtClean="0"/>
              <a:t>One </a:t>
            </a:r>
            <a:r>
              <a:rPr lang="en-US" sz="2600" b="1" dirty="0"/>
              <a:t>must accept the bible as the one true </a:t>
            </a:r>
            <a:r>
              <a:rPr lang="en-US" sz="2600" b="1" dirty="0" smtClean="0"/>
              <a:t>standard</a:t>
            </a:r>
          </a:p>
          <a:p>
            <a:pPr marL="68580" indent="0">
              <a:buNone/>
            </a:pPr>
            <a:r>
              <a:rPr lang="en-US" sz="2000" dirty="0" smtClean="0"/>
              <a:t> </a:t>
            </a:r>
            <a:r>
              <a:rPr lang="en-US" sz="2000" dirty="0"/>
              <a:t>(vs. feelings, experiences, peers’ opinions, or family traditions) by which to live life if one is to know true salvation from Jesus</a:t>
            </a:r>
            <a:r>
              <a:rPr lang="en-US" dirty="0"/>
              <a:t>.</a:t>
            </a:r>
          </a:p>
        </p:txBody>
      </p:sp>
      <p:sp>
        <p:nvSpPr>
          <p:cNvPr id="4" name="TextBox 3"/>
          <p:cNvSpPr txBox="1"/>
          <p:nvPr/>
        </p:nvSpPr>
        <p:spPr>
          <a:xfrm>
            <a:off x="457200" y="774858"/>
            <a:ext cx="8382000" cy="707886"/>
          </a:xfrm>
          <a:prstGeom prst="rect">
            <a:avLst/>
          </a:prstGeom>
          <a:noFill/>
        </p:spPr>
        <p:txBody>
          <a:bodyPr wrap="square" rtlCol="0">
            <a:spAutoFit/>
          </a:bodyPr>
          <a:lstStyle/>
          <a:p>
            <a:pPr algn="ctr"/>
            <a:r>
              <a:rPr lang="en-US" sz="4000" b="1" dirty="0" smtClean="0"/>
              <a:t>What is the Aim of this Study? </a:t>
            </a:r>
            <a:endParaRPr lang="en-US" sz="4000" b="1" dirty="0"/>
          </a:p>
        </p:txBody>
      </p:sp>
      <p:sp>
        <p:nvSpPr>
          <p:cNvPr id="7" name="TextBox 6"/>
          <p:cNvSpPr txBox="1"/>
          <p:nvPr/>
        </p:nvSpPr>
        <p:spPr>
          <a:xfrm>
            <a:off x="4267200" y="0"/>
            <a:ext cx="4114800" cy="523220"/>
          </a:xfrm>
          <a:prstGeom prst="rect">
            <a:avLst/>
          </a:prstGeom>
          <a:noFill/>
        </p:spPr>
        <p:txBody>
          <a:bodyPr wrap="square" rtlCol="0">
            <a:spAutoFit/>
          </a:bodyPr>
          <a:lstStyle/>
          <a:p>
            <a:pPr algn="ctr"/>
            <a:r>
              <a:rPr lang="en-US" sz="2800" b="1" dirty="0" smtClean="0">
                <a:solidFill>
                  <a:srgbClr val="FFFF00"/>
                </a:solidFill>
              </a:rPr>
              <a:t>The Word Study</a:t>
            </a:r>
            <a:endParaRPr lang="en-US" sz="2800" b="1" dirty="0">
              <a:solidFill>
                <a:srgbClr val="FFFF00"/>
              </a:solidFill>
            </a:endParaRP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77394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barn(inVertical)">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circle(in)">
                                      <p:cBhvr>
                                        <p:cTn id="30" dur="2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circle(in)">
                                      <p:cBhvr>
                                        <p:cTn id="35" dur="20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circle(in)">
                                      <p:cBhvr>
                                        <p:cTn id="4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extBox 3"/>
          <p:cNvSpPr txBox="1"/>
          <p:nvPr/>
        </p:nvSpPr>
        <p:spPr>
          <a:xfrm>
            <a:off x="4267200" y="0"/>
            <a:ext cx="4114800" cy="523220"/>
          </a:xfrm>
          <a:prstGeom prst="rect">
            <a:avLst/>
          </a:prstGeom>
          <a:noFill/>
        </p:spPr>
        <p:txBody>
          <a:bodyPr wrap="square" rtlCol="0">
            <a:spAutoFit/>
          </a:bodyPr>
          <a:lstStyle/>
          <a:p>
            <a:pPr algn="ctr"/>
            <a:r>
              <a:rPr lang="en-US" sz="2800" b="1" dirty="0" smtClean="0">
                <a:solidFill>
                  <a:srgbClr val="FFFF00"/>
                </a:solidFill>
              </a:rPr>
              <a:t>The Word Study</a:t>
            </a:r>
            <a:endParaRPr lang="en-US" sz="2800" b="1" dirty="0">
              <a:solidFill>
                <a:srgbClr val="FFFF00"/>
              </a:solidFill>
            </a:endParaRPr>
          </a:p>
        </p:txBody>
      </p:sp>
      <p:sp>
        <p:nvSpPr>
          <p:cNvPr id="2" name="Rectangle 1"/>
          <p:cNvSpPr/>
          <p:nvPr/>
        </p:nvSpPr>
        <p:spPr>
          <a:xfrm>
            <a:off x="838200" y="914400"/>
            <a:ext cx="4572000" cy="5632311"/>
          </a:xfrm>
          <a:prstGeom prst="rect">
            <a:avLst/>
          </a:prstGeom>
        </p:spPr>
        <p:txBody>
          <a:bodyPr>
            <a:spAutoFit/>
          </a:bodyPr>
          <a:lstStyle/>
          <a:p>
            <a:pPr lvl="0" fontAlgn="base">
              <a:lnSpc>
                <a:spcPct val="150000"/>
              </a:lnSpc>
              <a:spcBef>
                <a:spcPct val="0"/>
              </a:spcBef>
              <a:spcAft>
                <a:spcPct val="0"/>
              </a:spcAft>
            </a:pPr>
            <a:r>
              <a:rPr lang="en-US" sz="4000" dirty="0" smtClean="0">
                <a:solidFill>
                  <a:srgbClr val="000000"/>
                </a:solidFill>
                <a:latin typeface="+mj-lt"/>
                <a:cs typeface="Arial" pitchFamily="34" charset="0"/>
              </a:rPr>
              <a:t>2 </a:t>
            </a:r>
            <a:r>
              <a:rPr lang="en-US" sz="4000" dirty="0">
                <a:solidFill>
                  <a:srgbClr val="000000"/>
                </a:solidFill>
                <a:latin typeface="+mj-lt"/>
                <a:cs typeface="Arial" pitchFamily="34" charset="0"/>
              </a:rPr>
              <a:t>Timothy 3:16-17</a:t>
            </a:r>
          </a:p>
          <a:p>
            <a:pPr lvl="0" fontAlgn="base">
              <a:lnSpc>
                <a:spcPct val="150000"/>
              </a:lnSpc>
              <a:spcBef>
                <a:spcPct val="0"/>
              </a:spcBef>
              <a:spcAft>
                <a:spcPct val="0"/>
              </a:spcAft>
            </a:pPr>
            <a:r>
              <a:rPr lang="en-US" sz="4000" dirty="0">
                <a:solidFill>
                  <a:srgbClr val="000000"/>
                </a:solidFill>
                <a:latin typeface="+mj-lt"/>
                <a:cs typeface="Arial" pitchFamily="34" charset="0"/>
              </a:rPr>
              <a:t>Hebrews 4:12-13</a:t>
            </a:r>
          </a:p>
          <a:p>
            <a:pPr lvl="0" fontAlgn="base">
              <a:lnSpc>
                <a:spcPct val="150000"/>
              </a:lnSpc>
              <a:spcBef>
                <a:spcPct val="0"/>
              </a:spcBef>
              <a:spcAft>
                <a:spcPct val="0"/>
              </a:spcAft>
            </a:pPr>
            <a:r>
              <a:rPr lang="en-US" sz="4000" b="1" dirty="0">
                <a:solidFill>
                  <a:schemeClr val="accent2">
                    <a:lumMod val="75000"/>
                  </a:schemeClr>
                </a:solidFill>
                <a:latin typeface="+mj-lt"/>
                <a:cs typeface="Arial" pitchFamily="34" charset="0"/>
              </a:rPr>
              <a:t>1 Timothy 4:16</a:t>
            </a:r>
          </a:p>
          <a:p>
            <a:pPr lvl="0" fontAlgn="base">
              <a:lnSpc>
                <a:spcPct val="150000"/>
              </a:lnSpc>
              <a:spcBef>
                <a:spcPct val="0"/>
              </a:spcBef>
              <a:spcAft>
                <a:spcPct val="0"/>
              </a:spcAft>
            </a:pPr>
            <a:r>
              <a:rPr lang="en-US" sz="4000" dirty="0">
                <a:solidFill>
                  <a:srgbClr val="000000"/>
                </a:solidFill>
                <a:latin typeface="+mj-lt"/>
                <a:cs typeface="Arial" pitchFamily="34" charset="0"/>
              </a:rPr>
              <a:t>John 8:31-32</a:t>
            </a:r>
          </a:p>
          <a:p>
            <a:pPr lvl="0" fontAlgn="base">
              <a:lnSpc>
                <a:spcPct val="150000"/>
              </a:lnSpc>
              <a:spcBef>
                <a:spcPct val="0"/>
              </a:spcBef>
              <a:spcAft>
                <a:spcPct val="0"/>
              </a:spcAft>
            </a:pPr>
            <a:r>
              <a:rPr lang="en-US" sz="4000" dirty="0">
                <a:solidFill>
                  <a:srgbClr val="000000"/>
                </a:solidFill>
                <a:latin typeface="+mj-lt"/>
                <a:cs typeface="Arial" pitchFamily="34" charset="0"/>
              </a:rPr>
              <a:t>John 12:47-49</a:t>
            </a:r>
          </a:p>
          <a:p>
            <a:pPr lvl="0" fontAlgn="base">
              <a:lnSpc>
                <a:spcPct val="150000"/>
              </a:lnSpc>
              <a:spcBef>
                <a:spcPct val="0"/>
              </a:spcBef>
              <a:spcAft>
                <a:spcPct val="0"/>
              </a:spcAft>
            </a:pPr>
            <a:r>
              <a:rPr lang="en-US" sz="4000" dirty="0">
                <a:solidFill>
                  <a:srgbClr val="000000"/>
                </a:solidFill>
                <a:latin typeface="+mj-lt"/>
                <a:cs typeface="Arial" pitchFamily="34" charset="0"/>
              </a:rPr>
              <a:t>Acts 17:10-12</a:t>
            </a:r>
          </a:p>
        </p:txBody>
      </p:sp>
      <p:pic>
        <p:nvPicPr>
          <p:cNvPr id="5" name="Picture 2"/>
          <p:cNvPicPr>
            <a:picLocks noChangeAspect="1" noChangeArrowheads="1"/>
          </p:cNvPicPr>
          <p:nvPr/>
        </p:nvPicPr>
        <p:blipFill rotWithShape="1">
          <a:blip r:embed="rId2" cstate="print">
            <a:extLst>
              <a:ext uri="{BEBA8EAE-BF5A-486C-A8C5-ECC9F3942E4B}">
                <a14:imgProps xmlns="" xmlns:a14="http://schemas.microsoft.com/office/drawing/2010/main" xmlns:p="http://schemas.openxmlformats.org/presentationml/2006/main" xmlns:r="http://schemas.openxmlformats.org/officeDocument/2006/relationships" xmlns:a="http://schemas.openxmlformats.org/drawingml/2006/main">
                  <a14:imgLayer r:embed="rId3">
                    <a14:imgEffect>
                      <a14:colorTemperature colorTemp="5300"/>
                    </a14:imgEffect>
                  </a14:imgLayer>
                </a14:imgProps>
              </a:ex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l="5662" t="3871" r="4279" b="2839"/>
          <a:stretch/>
        </p:blipFill>
        <p:spPr bwMode="auto">
          <a:xfrm>
            <a:off x="5019367" y="1676400"/>
            <a:ext cx="3362633" cy="3554361"/>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1679760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5486400"/>
            <a:ext cx="3949700" cy="646664"/>
          </a:xfrm>
        </p:spPr>
        <p:txBody>
          <a:bodyPr>
            <a:normAutofit fontScale="90000"/>
          </a:bodyPr>
          <a:lstStyle/>
          <a:p>
            <a:r>
              <a:rPr lang="en-US" dirty="0" smtClean="0">
                <a:solidFill>
                  <a:schemeClr val="accent3"/>
                </a:solidFill>
              </a:rPr>
              <a:t>2 Timothy 3:16-17</a:t>
            </a:r>
            <a:endParaRPr lang="en-US" dirty="0">
              <a:solidFill>
                <a:schemeClr val="accent3"/>
              </a:solidFill>
            </a:endParaRPr>
          </a:p>
        </p:txBody>
      </p:sp>
      <p:sp>
        <p:nvSpPr>
          <p:cNvPr id="5" name="TextBox 4"/>
          <p:cNvSpPr txBox="1"/>
          <p:nvPr/>
        </p:nvSpPr>
        <p:spPr>
          <a:xfrm>
            <a:off x="4267200" y="0"/>
            <a:ext cx="4114800" cy="523220"/>
          </a:xfrm>
          <a:prstGeom prst="rect">
            <a:avLst/>
          </a:prstGeom>
          <a:noFill/>
        </p:spPr>
        <p:txBody>
          <a:bodyPr wrap="square" rtlCol="0">
            <a:spAutoFit/>
          </a:bodyPr>
          <a:lstStyle/>
          <a:p>
            <a:pPr algn="ctr"/>
            <a:r>
              <a:rPr lang="en-US" sz="2800" b="1" dirty="0" smtClean="0">
                <a:solidFill>
                  <a:srgbClr val="FFFF00"/>
                </a:solidFill>
              </a:rPr>
              <a:t>The Word Study</a:t>
            </a:r>
            <a:endParaRPr lang="en-US" sz="2800" b="1" dirty="0">
              <a:solidFill>
                <a:srgbClr val="FFFF00"/>
              </a:solidFill>
            </a:endParaRPr>
          </a:p>
        </p:txBody>
      </p:sp>
      <p:sp>
        <p:nvSpPr>
          <p:cNvPr id="4" name="Rectangle 3"/>
          <p:cNvSpPr/>
          <p:nvPr/>
        </p:nvSpPr>
        <p:spPr>
          <a:xfrm>
            <a:off x="838200" y="1211282"/>
            <a:ext cx="7391400" cy="3970318"/>
          </a:xfrm>
          <a:prstGeom prst="rect">
            <a:avLst/>
          </a:prstGeom>
        </p:spPr>
        <p:txBody>
          <a:bodyPr wrap="square">
            <a:spAutoFit/>
          </a:bodyPr>
          <a:lstStyle/>
          <a:p>
            <a:pPr algn="ctr"/>
            <a:r>
              <a:rPr lang="en-US" sz="3600" baseline="30000" dirty="0" smtClean="0"/>
              <a:t>“ </a:t>
            </a:r>
            <a:r>
              <a:rPr lang="en-US" sz="3600" dirty="0"/>
              <a:t>All Scripture is God-breathed and is useful for teaching, rebuking, correcting and training in righteousness, </a:t>
            </a:r>
            <a:r>
              <a:rPr lang="en-US" sz="3600" dirty="0" smtClean="0"/>
              <a:t>so </a:t>
            </a:r>
            <a:r>
              <a:rPr lang="en-US" sz="3600" dirty="0"/>
              <a:t>that the man of God may be thoroughly equipped for every good work</a:t>
            </a:r>
            <a:r>
              <a:rPr lang="en-US" sz="3600" dirty="0" smtClean="0"/>
              <a:t>.”</a:t>
            </a:r>
            <a:endParaRPr lang="en-US" sz="3600"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255367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3810000" y="2438400"/>
            <a:ext cx="1830447" cy="1933281"/>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
        <p:nvSpPr>
          <p:cNvPr id="8" name="TextBox 7"/>
          <p:cNvSpPr txBox="1"/>
          <p:nvPr/>
        </p:nvSpPr>
        <p:spPr>
          <a:xfrm>
            <a:off x="707308" y="838200"/>
            <a:ext cx="7581900" cy="646331"/>
          </a:xfrm>
          <a:prstGeom prst="rect">
            <a:avLst/>
          </a:prstGeom>
          <a:noFill/>
        </p:spPr>
        <p:txBody>
          <a:bodyPr wrap="square" rtlCol="0">
            <a:spAutoFit/>
          </a:bodyPr>
          <a:lstStyle/>
          <a:p>
            <a:pPr algn="ctr"/>
            <a:r>
              <a:rPr lang="en-US" sz="3600" b="1" dirty="0" smtClean="0">
                <a:solidFill>
                  <a:schemeClr val="accent2"/>
                </a:solidFill>
              </a:rPr>
              <a:t>THE POINT OF THE PASSAGE</a:t>
            </a:r>
            <a:endParaRPr lang="en-US" sz="3600" b="1" dirty="0">
              <a:solidFill>
                <a:schemeClr val="accent2"/>
              </a:solidFill>
            </a:endParaRPr>
          </a:p>
        </p:txBody>
      </p:sp>
      <p:sp>
        <p:nvSpPr>
          <p:cNvPr id="9" name="TextBox 8"/>
          <p:cNvSpPr txBox="1"/>
          <p:nvPr/>
        </p:nvSpPr>
        <p:spPr>
          <a:xfrm>
            <a:off x="4267200" y="0"/>
            <a:ext cx="4114800" cy="523220"/>
          </a:xfrm>
          <a:prstGeom prst="rect">
            <a:avLst/>
          </a:prstGeom>
          <a:noFill/>
        </p:spPr>
        <p:txBody>
          <a:bodyPr wrap="square" rtlCol="0">
            <a:spAutoFit/>
          </a:bodyPr>
          <a:lstStyle/>
          <a:p>
            <a:pPr algn="ctr"/>
            <a:r>
              <a:rPr lang="en-US" sz="2800" b="1" dirty="0" smtClean="0">
                <a:solidFill>
                  <a:srgbClr val="FFFF00"/>
                </a:solidFill>
              </a:rPr>
              <a:t>The Word Study</a:t>
            </a:r>
            <a:endParaRPr lang="en-US" sz="2800" b="1" dirty="0">
              <a:solidFill>
                <a:srgbClr val="FFFF00"/>
              </a:solidFill>
            </a:endParaRPr>
          </a:p>
        </p:txBody>
      </p:sp>
      <p:sp>
        <p:nvSpPr>
          <p:cNvPr id="2" name="TextBox 1"/>
          <p:cNvSpPr txBox="1"/>
          <p:nvPr/>
        </p:nvSpPr>
        <p:spPr>
          <a:xfrm>
            <a:off x="702391" y="1828800"/>
            <a:ext cx="7832009" cy="4308872"/>
          </a:xfrm>
          <a:prstGeom prst="rect">
            <a:avLst/>
          </a:prstGeom>
          <a:noFill/>
        </p:spPr>
        <p:txBody>
          <a:bodyPr wrap="square" rtlCol="0">
            <a:spAutoFit/>
          </a:bodyPr>
          <a:lstStyle/>
          <a:p>
            <a:pPr lvl="0"/>
            <a:r>
              <a:rPr lang="en-US" sz="2800" dirty="0" smtClean="0">
                <a:latin typeface="Arial Narrow"/>
              </a:rPr>
              <a:t>♦</a:t>
            </a:r>
            <a:r>
              <a:rPr lang="en-US" dirty="0" smtClean="0">
                <a:latin typeface="Arial Narrow"/>
              </a:rPr>
              <a:t> </a:t>
            </a:r>
            <a:r>
              <a:rPr lang="en-US" sz="2800" dirty="0" smtClean="0">
                <a:latin typeface="+mj-lt"/>
              </a:rPr>
              <a:t>The </a:t>
            </a:r>
            <a:r>
              <a:rPr lang="en-US" sz="2800" dirty="0">
                <a:latin typeface="+mj-lt"/>
              </a:rPr>
              <a:t>bible is highly useful; use it to train in righteousness. </a:t>
            </a:r>
            <a:endParaRPr lang="en-US" sz="2800" dirty="0" smtClean="0">
              <a:latin typeface="+mj-lt"/>
            </a:endParaRPr>
          </a:p>
          <a:p>
            <a:pPr lvl="0"/>
            <a:endParaRPr lang="en-US" sz="2800" dirty="0" smtClean="0">
              <a:latin typeface="+mj-lt"/>
            </a:endParaRPr>
          </a:p>
          <a:p>
            <a:pPr lvl="0"/>
            <a:endParaRPr lang="en-US" sz="2800" dirty="0">
              <a:latin typeface="+mj-lt"/>
            </a:endParaRPr>
          </a:p>
          <a:p>
            <a:pPr lvl="0"/>
            <a:endParaRPr lang="en-US" sz="2800" dirty="0" smtClean="0">
              <a:latin typeface="+mj-lt"/>
            </a:endParaRPr>
          </a:p>
          <a:p>
            <a:pPr lvl="0"/>
            <a:endParaRPr lang="en-US" sz="2800" dirty="0">
              <a:latin typeface="+mj-lt"/>
            </a:endParaRPr>
          </a:p>
          <a:p>
            <a:pPr lvl="0"/>
            <a:r>
              <a:rPr lang="en-US" sz="2800" dirty="0">
                <a:latin typeface="+mj-lt"/>
              </a:rPr>
              <a:t>♦ </a:t>
            </a:r>
            <a:r>
              <a:rPr lang="en-US" sz="2800" dirty="0" smtClean="0">
                <a:latin typeface="+mj-lt"/>
              </a:rPr>
              <a:t>The </a:t>
            </a:r>
            <a:r>
              <a:rPr lang="en-US" sz="2800" dirty="0">
                <a:latin typeface="+mj-lt"/>
              </a:rPr>
              <a:t>bible thoroughly equips us; thus, it is all we need to seek a righteous life filled with every good work.</a:t>
            </a:r>
          </a:p>
          <a:p>
            <a:endParaRPr lang="en-US"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47653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6" descr="http://4.bp.blogspot.com/_xQBb-Qv9S5o/S-6mKY-6V9I/AAAAAAAAAYE/xZo5eL9ofsA/s1600/question-mark3a.jpg"/>
          <p:cNvPicPr>
            <a:picLocks noChangeAspect="1" noChangeArrowheads="1"/>
          </p:cNvPicPr>
          <p:nvPr/>
        </p:nvPicPr>
        <p:blipFill>
          <a:blip r:embed="rId2" cstate="print">
            <a:duotone>
              <a:schemeClr val="accent1">
                <a:shade val="45000"/>
                <a:satMod val="135000"/>
              </a:schemeClr>
              <a:prstClr val="white"/>
            </a:duotone>
            <a:extLst>
              <a:ext uri="{BEBA8EAE-BF5A-486C-A8C5-ECC9F3942E4B}">
                <a14:imgProps xmlns="" xmlns:a14="http://schemas.microsoft.com/office/drawing/2010/main" xmlns:p="http://schemas.openxmlformats.org/presentationml/2006/main" xmlns:r="http://schemas.openxmlformats.org/officeDocument/2006/relationships" xmlns:a="http://schemas.openxmlformats.org/drawingml/2006/main">
                  <a14:imgLayer r:embed="rId3">
                    <a14:imgEffect>
                      <a14:artisticPlasticWrap/>
                    </a14:imgEffect>
                    <a14:imgEffect>
                      <a14:sharpenSoften amount="50000"/>
                    </a14:imgEffect>
                  </a14:imgLayer>
                </a14:imgProps>
              </a:ex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6400800" y="2209800"/>
            <a:ext cx="2198914" cy="4257675"/>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sp>
        <p:nvSpPr>
          <p:cNvPr id="10" name="TextBox 9"/>
          <p:cNvSpPr txBox="1"/>
          <p:nvPr/>
        </p:nvSpPr>
        <p:spPr>
          <a:xfrm>
            <a:off x="4267200" y="0"/>
            <a:ext cx="4114800" cy="523220"/>
          </a:xfrm>
          <a:prstGeom prst="rect">
            <a:avLst/>
          </a:prstGeom>
          <a:noFill/>
        </p:spPr>
        <p:txBody>
          <a:bodyPr wrap="square" rtlCol="0">
            <a:spAutoFit/>
          </a:bodyPr>
          <a:lstStyle/>
          <a:p>
            <a:pPr algn="ctr"/>
            <a:r>
              <a:rPr lang="en-US" sz="2800" b="1" dirty="0" smtClean="0">
                <a:solidFill>
                  <a:srgbClr val="FFFF00"/>
                </a:solidFill>
              </a:rPr>
              <a:t>The Word Study</a:t>
            </a:r>
            <a:endParaRPr lang="en-US" sz="2800" b="1" dirty="0">
              <a:solidFill>
                <a:srgbClr val="FFFF00"/>
              </a:solidFill>
            </a:endParaRPr>
          </a:p>
        </p:txBody>
      </p:sp>
      <p:sp>
        <p:nvSpPr>
          <p:cNvPr id="11" name="TextBox 10"/>
          <p:cNvSpPr txBox="1"/>
          <p:nvPr/>
        </p:nvSpPr>
        <p:spPr>
          <a:xfrm>
            <a:off x="990600" y="838200"/>
            <a:ext cx="7010400" cy="646331"/>
          </a:xfrm>
          <a:prstGeom prst="rect">
            <a:avLst/>
          </a:prstGeom>
          <a:noFill/>
        </p:spPr>
        <p:txBody>
          <a:bodyPr wrap="square" rtlCol="0">
            <a:spAutoFit/>
          </a:bodyPr>
          <a:lstStyle/>
          <a:p>
            <a:pPr algn="ctr"/>
            <a:r>
              <a:rPr lang="en-US" sz="3600" b="1" dirty="0" smtClean="0">
                <a:solidFill>
                  <a:schemeClr val="accent1">
                    <a:lumMod val="75000"/>
                  </a:schemeClr>
                </a:solidFill>
                <a:effectLst>
                  <a:outerShdw blurRad="38100" dist="38100" dir="2700000" algn="tl">
                    <a:srgbClr val="000000">
                      <a:alpha val="43137"/>
                    </a:srgbClr>
                  </a:outerShdw>
                </a:effectLst>
                <a:cs typeface="Aharoni" pitchFamily="2" charset="-79"/>
              </a:rPr>
              <a:t>The Purposeful Question </a:t>
            </a:r>
            <a:endParaRPr lang="en-US" sz="3600" b="1" dirty="0">
              <a:solidFill>
                <a:schemeClr val="accent1">
                  <a:lumMod val="75000"/>
                </a:schemeClr>
              </a:solidFill>
              <a:effectLst>
                <a:outerShdw blurRad="38100" dist="38100" dir="2700000" algn="tl">
                  <a:srgbClr val="000000">
                    <a:alpha val="43137"/>
                  </a:srgbClr>
                </a:outerShdw>
              </a:effectLst>
              <a:cs typeface="Aharoni" pitchFamily="2" charset="-79"/>
            </a:endParaRPr>
          </a:p>
        </p:txBody>
      </p:sp>
      <p:sp>
        <p:nvSpPr>
          <p:cNvPr id="2" name="TextBox 1"/>
          <p:cNvSpPr txBox="1"/>
          <p:nvPr/>
        </p:nvSpPr>
        <p:spPr>
          <a:xfrm>
            <a:off x="838200" y="1905000"/>
            <a:ext cx="6248400" cy="6063198"/>
          </a:xfrm>
          <a:prstGeom prst="rect">
            <a:avLst/>
          </a:prstGeom>
          <a:noFill/>
        </p:spPr>
        <p:txBody>
          <a:bodyPr wrap="square" rtlCol="0">
            <a:spAutoFit/>
          </a:bodyPr>
          <a:lstStyle/>
          <a:p>
            <a:r>
              <a:rPr lang="en-US" sz="3200" dirty="0" smtClean="0"/>
              <a:t>Do you believe that the bible is God’s word? </a:t>
            </a:r>
            <a:endParaRPr lang="en-US" sz="3200" dirty="0"/>
          </a:p>
          <a:p>
            <a:r>
              <a:rPr lang="en-US" sz="3200" dirty="0" smtClean="0"/>
              <a:t>What does it mean for the word to train you?</a:t>
            </a:r>
          </a:p>
          <a:p>
            <a:r>
              <a:rPr lang="en-US" sz="3200" dirty="0" smtClean="0"/>
              <a:t>How would your life look like if you allowed the bible to train you?</a:t>
            </a:r>
          </a:p>
          <a:p>
            <a:endParaRPr lang="en-US" sz="3200" dirty="0" smtClean="0"/>
          </a:p>
          <a:p>
            <a:endParaRPr lang="en-US" sz="3200" dirty="0"/>
          </a:p>
          <a:p>
            <a:endParaRPr lang="en-US" sz="3200" dirty="0" smtClean="0"/>
          </a:p>
          <a:p>
            <a:endParaRPr lang="en-US" sz="3200" dirty="0"/>
          </a:p>
          <a:p>
            <a:endParaRPr lang="en-US" dirty="0" smtClean="0"/>
          </a:p>
          <a:p>
            <a:endParaRPr lang="en-US"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43968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7607</TotalTime>
  <Words>2170</Words>
  <Application>Microsoft Macintosh PowerPoint</Application>
  <PresentationFormat>On-screen Show (4:3)</PresentationFormat>
  <Paragraphs>237</Paragraphs>
  <Slides>31</Slides>
  <Notes>7</Notes>
  <HiddenSlides>1</HiddenSlides>
  <MMClips>0</MMClips>
  <ScaleCrop>false</ScaleCrop>
  <HeadingPairs>
    <vt:vector size="4" baseType="variant">
      <vt:variant>
        <vt:lpstr>Design Template</vt:lpstr>
      </vt:variant>
      <vt:variant>
        <vt:i4>1</vt:i4>
      </vt:variant>
      <vt:variant>
        <vt:lpstr>Slide Titles</vt:lpstr>
      </vt:variant>
      <vt:variant>
        <vt:i4>31</vt:i4>
      </vt:variant>
    </vt:vector>
  </HeadingPairs>
  <TitlesOfParts>
    <vt:vector size="32" baseType="lpstr">
      <vt:lpstr>Austin</vt:lpstr>
      <vt:lpstr>Study Series: The Word of God</vt:lpstr>
      <vt:lpstr>Quiz #2: Seeking God</vt:lpstr>
      <vt:lpstr>Quiz #2: Seeking God</vt:lpstr>
      <vt:lpstr>Slide 4</vt:lpstr>
      <vt:lpstr>Slide 5</vt:lpstr>
      <vt:lpstr>Slide 6</vt:lpstr>
      <vt:lpstr>2 Timothy 3:16-17</vt:lpstr>
      <vt:lpstr>Slide 8</vt:lpstr>
      <vt:lpstr>Slide 9</vt:lpstr>
      <vt:lpstr>1 Timothy 4:16</vt:lpstr>
      <vt:lpstr>Hebrews 4:12-13</vt:lpstr>
      <vt:lpstr>Slide 12</vt:lpstr>
      <vt:lpstr>Slide 13</vt:lpstr>
      <vt:lpstr>1 Timothy 4:16</vt:lpstr>
      <vt:lpstr>1 Timothy 4:16</vt:lpstr>
      <vt:lpstr>Slide 16</vt:lpstr>
      <vt:lpstr>Slide 17</vt:lpstr>
      <vt:lpstr>1 Timothy 4:16</vt:lpstr>
      <vt:lpstr>John 8:31-32</vt:lpstr>
      <vt:lpstr>Slide 20</vt:lpstr>
      <vt:lpstr>Slide 21</vt:lpstr>
      <vt:lpstr>John 12:47-49</vt:lpstr>
      <vt:lpstr>Slide 23</vt:lpstr>
      <vt:lpstr>Slide 24</vt:lpstr>
      <vt:lpstr>Acts 17:10-11</vt:lpstr>
      <vt:lpstr>Slide 26</vt:lpstr>
      <vt:lpstr>Slide 27</vt:lpstr>
      <vt:lpstr>Slide 28</vt:lpstr>
      <vt:lpstr>Slide 29</vt:lpstr>
      <vt:lpstr>Additional Scriptures</vt:lpstr>
      <vt:lpstr>Quiz Next Week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Series: Seeking God</dc:title>
  <dc:creator>Phil</dc:creator>
  <cp:lastModifiedBy>Lavoy Harrell</cp:lastModifiedBy>
  <cp:revision>98</cp:revision>
  <dcterms:created xsi:type="dcterms:W3CDTF">2012-08-08T18:20:53Z</dcterms:created>
  <dcterms:modified xsi:type="dcterms:W3CDTF">2012-08-08T18:23:58Z</dcterms:modified>
</cp:coreProperties>
</file>